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2" r:id="rId4"/>
    <p:sldId id="263" r:id="rId5"/>
    <p:sldId id="264" r:id="rId6"/>
    <p:sldId id="267" r:id="rId7"/>
    <p:sldId id="273" r:id="rId8"/>
    <p:sldId id="271" r:id="rId9"/>
    <p:sldId id="272" r:id="rId10"/>
    <p:sldId id="275" r:id="rId11"/>
    <p:sldId id="279" r:id="rId12"/>
    <p:sldId id="283" r:id="rId13"/>
    <p:sldId id="284" r:id="rId14"/>
    <p:sldId id="282" r:id="rId15"/>
    <p:sldId id="276" r:id="rId16"/>
    <p:sldId id="274" r:id="rId17"/>
    <p:sldId id="277" r:id="rId18"/>
    <p:sldId id="278" r:id="rId19"/>
    <p:sldId id="270" r:id="rId20"/>
    <p:sldId id="285" r:id="rId21"/>
    <p:sldId id="280" r:id="rId22"/>
    <p:sldId id="281" r:id="rId23"/>
    <p:sldId id="286" r:id="rId24"/>
    <p:sldId id="287" r:id="rId25"/>
    <p:sldId id="298" r:id="rId26"/>
    <p:sldId id="289" r:id="rId27"/>
    <p:sldId id="288" r:id="rId28"/>
    <p:sldId id="290" r:id="rId29"/>
    <p:sldId id="291" r:id="rId30"/>
    <p:sldId id="293" r:id="rId31"/>
    <p:sldId id="294" r:id="rId32"/>
    <p:sldId id="297" r:id="rId33"/>
    <p:sldId id="296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95"/>
    <p:restoredTop sz="94692"/>
  </p:normalViewPr>
  <p:slideViewPr>
    <p:cSldViewPr snapToGrid="0" snapToObjects="1">
      <p:cViewPr varScale="1">
        <p:scale>
          <a:sx n="62" d="100"/>
          <a:sy n="62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rfd/boosting-bagging-and-stacking-ensemble-methods-with-sklearn-and-mlens-a455c0c982de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4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Quantile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6CE6-C0D8-0446-A9B9-43A7717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86" y="2233877"/>
            <a:ext cx="5499100" cy="33274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F46C3-E757-CC47-A780-7DE3C983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33877"/>
            <a:ext cx="5689600" cy="33274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8B46-9BD7-CB48-B0F0-147348328E67}"/>
              </a:ext>
            </a:extLst>
          </p:cNvPr>
          <p:cNvSpPr txBox="1"/>
          <p:nvPr/>
        </p:nvSpPr>
        <p:spPr>
          <a:xfrm>
            <a:off x="2111910" y="1753332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</a:t>
            </a:r>
            <a:r>
              <a:rPr lang="en-US" dirty="0" err="1"/>
              <a:t>SalePrice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84FAC-142B-E744-894C-D703099491F5}"/>
              </a:ext>
            </a:extLst>
          </p:cNvPr>
          <p:cNvSpPr txBox="1"/>
          <p:nvPr/>
        </p:nvSpPr>
        <p:spPr>
          <a:xfrm>
            <a:off x="7758623" y="175333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Log(</a:t>
            </a:r>
            <a:r>
              <a:rPr lang="en-US" dirty="0" err="1"/>
              <a:t>SalePrice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0E914-C3D1-F54D-8AA1-E798620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2" y="1374182"/>
            <a:ext cx="10128395" cy="41556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59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83373-5864-8142-AEAD-9F74C1FE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1" y="1374181"/>
            <a:ext cx="10180416" cy="53941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7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9207-8FDA-B146-B741-0C410DB2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199861" cy="5404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800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C4796-B1C3-9E41-B0BF-A86F146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002328" cy="5369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514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5018776" y="2529560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86338" y="2514699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63851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41966" y="254442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76CCB-C7ED-644D-8E5A-6F5FDE3E6938}"/>
              </a:ext>
            </a:extLst>
          </p:cNvPr>
          <p:cNvSpPr/>
          <p:nvPr/>
        </p:nvSpPr>
        <p:spPr>
          <a:xfrm>
            <a:off x="4368955" y="3748797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4460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D7D8-F649-D047-8E48-D02E2862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6" y="1221782"/>
            <a:ext cx="3827824" cy="5023130"/>
          </a:xfrm>
          <a:prstGeom prst="rect">
            <a:avLst/>
          </a:prstGeom>
          <a:noFill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93EDF7-114E-FA48-9CD6-6F931D6E4EC1}"/>
              </a:ext>
            </a:extLst>
          </p:cNvPr>
          <p:cNvSpPr/>
          <p:nvPr/>
        </p:nvSpPr>
        <p:spPr>
          <a:xfrm>
            <a:off x="5151357" y="1221782"/>
            <a:ext cx="2082200" cy="22072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Bsmt</a:t>
            </a:r>
            <a:r>
              <a:rPr lang="en-GB" dirty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FireplaceQu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Garage+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PoolQC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MasVnr</a:t>
            </a:r>
            <a:r>
              <a:rPr lang="en-GB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B0C9-755A-3D48-A43F-AE92327A7FBE}"/>
              </a:ext>
            </a:extLst>
          </p:cNvPr>
          <p:cNvSpPr txBox="1"/>
          <p:nvPr/>
        </p:nvSpPr>
        <p:spPr>
          <a:xfrm>
            <a:off x="5723138" y="389537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Action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EDF1B3-C7DB-5A42-83FF-9769DAAB9929}"/>
              </a:ext>
            </a:extLst>
          </p:cNvPr>
          <p:cNvSpPr/>
          <p:nvPr/>
        </p:nvSpPr>
        <p:spPr>
          <a:xfrm>
            <a:off x="5193606" y="3872282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LotFrontage</a:t>
            </a:r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EBFE2-BE62-B34D-AFB5-5D931D3288A3}"/>
              </a:ext>
            </a:extLst>
          </p:cNvPr>
          <p:cNvSpPr/>
          <p:nvPr/>
        </p:nvSpPr>
        <p:spPr>
          <a:xfrm>
            <a:off x="5193606" y="4721368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Electrical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9BEB1D-A149-2A43-AF80-1031D20767A6}"/>
              </a:ext>
            </a:extLst>
          </p:cNvPr>
          <p:cNvSpPr/>
          <p:nvPr/>
        </p:nvSpPr>
        <p:spPr>
          <a:xfrm>
            <a:off x="5201339" y="5586783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MiscFeature</a:t>
            </a:r>
            <a:endParaRPr lang="en-GB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1D7808-F160-9546-8F86-2D589DD407BA}"/>
              </a:ext>
            </a:extLst>
          </p:cNvPr>
          <p:cNvSpPr/>
          <p:nvPr/>
        </p:nvSpPr>
        <p:spPr>
          <a:xfrm>
            <a:off x="7508774" y="188075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0543E-9C86-6245-9D76-81516061C8AB}"/>
              </a:ext>
            </a:extLst>
          </p:cNvPr>
          <p:cNvSpPr/>
          <p:nvPr/>
        </p:nvSpPr>
        <p:spPr>
          <a:xfrm>
            <a:off x="7501883" y="39853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7B5897-922A-F444-BD1E-5499C44B1CC7}"/>
              </a:ext>
            </a:extLst>
          </p:cNvPr>
          <p:cNvSpPr/>
          <p:nvPr/>
        </p:nvSpPr>
        <p:spPr>
          <a:xfrm>
            <a:off x="7508774" y="476794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E09F76-A423-4C48-8599-D37DB80342AC}"/>
              </a:ext>
            </a:extLst>
          </p:cNvPr>
          <p:cNvSpPr/>
          <p:nvPr/>
        </p:nvSpPr>
        <p:spPr>
          <a:xfrm>
            <a:off x="7472065" y="569987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E9D66-66A5-3449-B25F-6E0A9109B101}"/>
              </a:ext>
            </a:extLst>
          </p:cNvPr>
          <p:cNvSpPr/>
          <p:nvPr/>
        </p:nvSpPr>
        <p:spPr>
          <a:xfrm>
            <a:off x="8500279" y="3087760"/>
            <a:ext cx="3004627" cy="13741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Imputed using neighbourhood </a:t>
            </a:r>
            <a:r>
              <a:rPr lang="en-GB" dirty="0" err="1"/>
              <a:t>LotArea</a:t>
            </a:r>
            <a:r>
              <a:rPr lang="en-GB" dirty="0"/>
              <a:t> (regression) or neighbourhood median </a:t>
            </a:r>
            <a:r>
              <a:rPr lang="en-GB" dirty="0" err="1"/>
              <a:t>LotFrontage</a:t>
            </a:r>
            <a:r>
              <a:rPr lang="en-GB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FA00C8-8A8A-BF46-8C7D-D932DEABBE52}"/>
              </a:ext>
            </a:extLst>
          </p:cNvPr>
          <p:cNvSpPr/>
          <p:nvPr/>
        </p:nvSpPr>
        <p:spPr>
          <a:xfrm>
            <a:off x="8500280" y="4721368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Used Mode to impute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482FB6-CC56-2444-85FD-AEA1AC61650C}"/>
              </a:ext>
            </a:extLst>
          </p:cNvPr>
          <p:cNvSpPr/>
          <p:nvPr/>
        </p:nvSpPr>
        <p:spPr>
          <a:xfrm>
            <a:off x="8500280" y="5586783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Replaced with None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column dropped</a:t>
            </a:r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950942-D11E-AC45-86B2-7E66AB8B2009}"/>
              </a:ext>
            </a:extLst>
          </p:cNvPr>
          <p:cNvSpPr/>
          <p:nvPr/>
        </p:nvSpPr>
        <p:spPr>
          <a:xfrm>
            <a:off x="8500282" y="1767661"/>
            <a:ext cx="3004625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 with None or 0</a:t>
            </a:r>
          </a:p>
        </p:txBody>
      </p:sp>
    </p:spTree>
    <p:extLst>
      <p:ext uri="{BB962C8B-B14F-4D97-AF65-F5344CB8AC3E}">
        <p14:creationId xmlns:p14="http://schemas.microsoft.com/office/powerpoint/2010/main" val="1169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53989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68421" y="2560448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14331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Study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087342" y="2554752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DEFD0-97E1-1E4C-B42D-ECDD78A4097F}"/>
              </a:ext>
            </a:extLst>
          </p:cNvPr>
          <p:cNvSpPr/>
          <p:nvPr/>
        </p:nvSpPr>
        <p:spPr>
          <a:xfrm>
            <a:off x="4314332" y="3682955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04CA97-7A3F-3A49-A45A-FED586C7C3A5}"/>
              </a:ext>
            </a:extLst>
          </p:cNvPr>
          <p:cNvSpPr/>
          <p:nvPr/>
        </p:nvSpPr>
        <p:spPr>
          <a:xfrm>
            <a:off x="4314331" y="4811158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06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Features engineering and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819" y="688891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		- combined and dropped variables based on EDA</a:t>
            </a:r>
          </a:p>
          <a:p>
            <a:r>
              <a:rPr lang="en-US" dirty="0"/>
              <a:t>		- show what we dropped and merged</a:t>
            </a:r>
          </a:p>
          <a:p>
            <a:r>
              <a:rPr lang="en-US" dirty="0"/>
              <a:t>		- left with around 52 features our of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04CEB-0792-864C-8C80-50F9637B4227}"/>
              </a:ext>
            </a:extLst>
          </p:cNvPr>
          <p:cNvSpPr/>
          <p:nvPr/>
        </p:nvSpPr>
        <p:spPr>
          <a:xfrm>
            <a:off x="762266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HalfBath</a:t>
            </a:r>
            <a:r>
              <a:rPr lang="en-GB" dirty="0"/>
              <a:t> + Full Bath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2C6724-B05B-9D40-9CCA-C0EF71F06353}"/>
              </a:ext>
            </a:extLst>
          </p:cNvPr>
          <p:cNvSpPr/>
          <p:nvPr/>
        </p:nvSpPr>
        <p:spPr>
          <a:xfrm>
            <a:off x="762266" y="248542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Functional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1FC0AE-68C2-8841-BE45-49AB698097D9}"/>
              </a:ext>
            </a:extLst>
          </p:cNvPr>
          <p:cNvSpPr/>
          <p:nvPr/>
        </p:nvSpPr>
        <p:spPr>
          <a:xfrm>
            <a:off x="762266" y="3372426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PoolQC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36777-013F-8746-A764-67741777E57E}"/>
              </a:ext>
            </a:extLst>
          </p:cNvPr>
          <p:cNvSpPr/>
          <p:nvPr/>
        </p:nvSpPr>
        <p:spPr>
          <a:xfrm>
            <a:off x="759416" y="429488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MoSold</a:t>
            </a:r>
            <a:endParaRPr lang="en-GB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E8F4E3-A7FB-974A-B3C9-5B4A9275C5CC}"/>
              </a:ext>
            </a:extLst>
          </p:cNvPr>
          <p:cNvSpPr/>
          <p:nvPr/>
        </p:nvSpPr>
        <p:spPr>
          <a:xfrm>
            <a:off x="759416" y="514698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Condition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FC0949-EE65-6049-B8DC-98A990FD0FBC}"/>
              </a:ext>
            </a:extLst>
          </p:cNvPr>
          <p:cNvSpPr/>
          <p:nvPr/>
        </p:nvSpPr>
        <p:spPr>
          <a:xfrm>
            <a:off x="75941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Year Built/</a:t>
            </a:r>
            <a:r>
              <a:rPr lang="en-GB" dirty="0" err="1"/>
              <a:t>Remodeled</a:t>
            </a:r>
            <a:endParaRPr lang="en-GB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B0940E-55AE-A540-A7DE-E71A160241AC}"/>
              </a:ext>
            </a:extLst>
          </p:cNvPr>
          <p:cNvSpPr/>
          <p:nvPr/>
        </p:nvSpPr>
        <p:spPr>
          <a:xfrm>
            <a:off x="3084037" y="1760196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1530AD-4BD1-1646-A90B-B8F5EBCEF946}"/>
              </a:ext>
            </a:extLst>
          </p:cNvPr>
          <p:cNvSpPr/>
          <p:nvPr/>
        </p:nvSpPr>
        <p:spPr>
          <a:xfrm>
            <a:off x="3084037" y="349918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E7D2A8-4141-9041-9CA7-8297A7BDC291}"/>
              </a:ext>
            </a:extLst>
          </p:cNvPr>
          <p:cNvSpPr/>
          <p:nvPr/>
        </p:nvSpPr>
        <p:spPr>
          <a:xfrm>
            <a:off x="3084037" y="441967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24ED4E7-37E0-8343-9148-4576AC71250E}"/>
              </a:ext>
            </a:extLst>
          </p:cNvPr>
          <p:cNvSpPr/>
          <p:nvPr/>
        </p:nvSpPr>
        <p:spPr>
          <a:xfrm>
            <a:off x="3088030" y="5274293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1DD688-D6CC-EC4F-A513-84F5811072C0}"/>
              </a:ext>
            </a:extLst>
          </p:cNvPr>
          <p:cNvSpPr/>
          <p:nvPr/>
        </p:nvSpPr>
        <p:spPr>
          <a:xfrm>
            <a:off x="3088030" y="612639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C113C2-E77A-2E4D-B24E-BF3FF887138C}"/>
              </a:ext>
            </a:extLst>
          </p:cNvPr>
          <p:cNvSpPr/>
          <p:nvPr/>
        </p:nvSpPr>
        <p:spPr>
          <a:xfrm>
            <a:off x="3084037" y="2599552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4C84DC-D566-4E40-9B7D-81D78B9BC507}"/>
              </a:ext>
            </a:extLst>
          </p:cNvPr>
          <p:cNvSpPr/>
          <p:nvPr/>
        </p:nvSpPr>
        <p:spPr>
          <a:xfrm>
            <a:off x="3683150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TotalBath</a:t>
            </a:r>
            <a:endParaRPr lang="en-GB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8F4556-FCB2-364E-AA64-920165E430F0}"/>
              </a:ext>
            </a:extLst>
          </p:cNvPr>
          <p:cNvSpPr/>
          <p:nvPr/>
        </p:nvSpPr>
        <p:spPr>
          <a:xfrm>
            <a:off x="3683150" y="339503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Pool/ No Pool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B6DA3F-E79A-8A4E-BDD9-B50BECE90F17}"/>
              </a:ext>
            </a:extLst>
          </p:cNvPr>
          <p:cNvSpPr/>
          <p:nvPr/>
        </p:nvSpPr>
        <p:spPr>
          <a:xfrm>
            <a:off x="3693986" y="429911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Seasons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FBB03B-F6D2-4743-93B2-B149E23597FA}"/>
              </a:ext>
            </a:extLst>
          </p:cNvPr>
          <p:cNvSpPr/>
          <p:nvPr/>
        </p:nvSpPr>
        <p:spPr>
          <a:xfrm>
            <a:off x="3693986" y="51092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Combines Condition 1&amp;2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7012A7C-76F9-254B-AA31-B72D5160B623}"/>
              </a:ext>
            </a:extLst>
          </p:cNvPr>
          <p:cNvSpPr/>
          <p:nvPr/>
        </p:nvSpPr>
        <p:spPr>
          <a:xfrm>
            <a:off x="369398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Age / </a:t>
            </a:r>
            <a:r>
              <a:rPr lang="en-GB" dirty="0" err="1"/>
              <a:t>ReAge</a:t>
            </a:r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07EB23-763C-244C-A447-2CD0DF243597}"/>
              </a:ext>
            </a:extLst>
          </p:cNvPr>
          <p:cNvSpPr/>
          <p:nvPr/>
        </p:nvSpPr>
        <p:spPr>
          <a:xfrm>
            <a:off x="3683150" y="252212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Typical/ Non Typical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4EF523E-CFA0-CF46-97F9-D5BF994C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09" y="1755697"/>
            <a:ext cx="1778000" cy="47516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8AB7DB-6997-0243-B3C7-618BFBE5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5" y="1766015"/>
            <a:ext cx="152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Modeling and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923BA634-DDBF-1A4C-B651-C3EB5426AD1A}"/>
              </a:ext>
            </a:extLst>
          </p:cNvPr>
          <p:cNvSpPr/>
          <p:nvPr/>
        </p:nvSpPr>
        <p:spPr>
          <a:xfrm rot="5400000">
            <a:off x="6606274" y="-1026080"/>
            <a:ext cx="609408" cy="4633353"/>
          </a:xfrm>
          <a:prstGeom prst="curv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B0C515F-6BED-574D-B5E2-0E4BE18D9033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4A3DC0-22C0-4240-8BAE-2BF8A2C5B51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D6E7C6-48F9-934C-AFF5-1BDA22AD0079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E998990-1034-194B-8314-C290EC0DCC1B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0DBFF6-C510-7543-BFEE-B9FC24876595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>
                <a:solidFill>
                  <a:schemeClr val="tx2"/>
                </a:solidFill>
              </a:rPr>
              <a:t>EDA and Imputation</a:t>
            </a:r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C9F26D-26C1-1444-B168-1C87862B9AED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1CDE7E3-FA2E-C248-8129-56584722C705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FBF9D34-CB1A-3D4B-AC30-930BE81FA796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4E0614F-FED8-6C48-944D-C2D135B2A8E1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8ADDBC-0924-834F-8979-95930338595A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E50FE95-02B5-5545-9104-1CCE7A34CAAA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FF6019-8FDD-274D-A94F-4604AAEAD043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253D7D-5505-1E4E-8FE8-3C9138577558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FFE9217-5588-3D4A-BB1C-9E1094725FF1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7FE358-CB9E-C246-ADEB-614D0E4AA679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42E310F-E57F-004E-9894-8373BC8015AD}"/>
              </a:ext>
            </a:extLst>
          </p:cNvPr>
          <p:cNvSpPr/>
          <p:nvPr/>
        </p:nvSpPr>
        <p:spPr>
          <a:xfrm>
            <a:off x="7722778" y="2774478"/>
            <a:ext cx="5146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BB14A2D-737A-9E48-A8A6-37E9698D1611}"/>
              </a:ext>
            </a:extLst>
          </p:cNvPr>
          <p:cNvSpPr/>
          <p:nvPr/>
        </p:nvSpPr>
        <p:spPr>
          <a:xfrm>
            <a:off x="8306536" y="2964978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DCC1C87-BA46-3D4B-A631-80F244C57B37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78255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86" y="443897"/>
            <a:ext cx="3643674" cy="176008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Predicting AMES Housing Prices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6" y="2203977"/>
            <a:ext cx="3643674" cy="134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Machine Learning Kaggle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4984-A4FE-A949-8035-14A29489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5206" b="1"/>
          <a:stretch/>
        </p:blipFill>
        <p:spPr>
          <a:xfrm>
            <a:off x="4286866" y="443897"/>
            <a:ext cx="7650448" cy="58045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3CE7D3-2087-2A4A-9AF9-F16D539746E0}"/>
              </a:ext>
            </a:extLst>
          </p:cNvPr>
          <p:cNvSpPr txBox="1">
            <a:spLocks/>
          </p:cNvSpPr>
          <p:nvPr/>
        </p:nvSpPr>
        <p:spPr>
          <a:xfrm>
            <a:off x="254686" y="3545096"/>
            <a:ext cx="3643674" cy="176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/>
              <a:t>Christina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Mike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Shehryar 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52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Work flow and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7" name="组合 74">
            <a:extLst>
              <a:ext uri="{FF2B5EF4-FFF2-40B4-BE49-F238E27FC236}">
                <a16:creationId xmlns:a16="http://schemas.microsoft.com/office/drawing/2014/main" id="{94B0B3BF-1A69-E843-8969-73708CE1E4C3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1789113"/>
            <a:ext cx="2735262" cy="4127500"/>
            <a:chOff x="0" y="0"/>
            <a:chExt cx="2735895" cy="4127500"/>
          </a:xfrm>
        </p:grpSpPr>
        <p:grpSp>
          <p:nvGrpSpPr>
            <p:cNvPr id="8" name="组合 4">
              <a:extLst>
                <a:ext uri="{FF2B5EF4-FFF2-40B4-BE49-F238E27FC236}">
                  <a16:creationId xmlns:a16="http://schemas.microsoft.com/office/drawing/2014/main" id="{BD0DD5DA-0DD8-DA4E-8DEA-67E208C19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18" name="任意多边形 17">
                <a:extLst>
                  <a:ext uri="{FF2B5EF4-FFF2-40B4-BE49-F238E27FC236}">
                    <a16:creationId xmlns:a16="http://schemas.microsoft.com/office/drawing/2014/main" id="{BD2784EB-370F-0D44-B01B-30CC2A1E5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8362 h 3052049"/>
                  <a:gd name="T6" fmla="*/ 2580852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 dirty="0"/>
              </a:p>
            </p:txBody>
          </p:sp>
          <p:sp>
            <p:nvSpPr>
              <p:cNvPr id="19" name="任意多边形 16">
                <a:extLst>
                  <a:ext uri="{FF2B5EF4-FFF2-40B4-BE49-F238E27FC236}">
                    <a16:creationId xmlns:a16="http://schemas.microsoft.com/office/drawing/2014/main" id="{AA4EA5AF-F0AB-5744-A08A-62B6A5738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4837 h 1075451"/>
                  <a:gd name="T6" fmla="*/ 2735895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9" name="组合 70">
              <a:extLst>
                <a:ext uri="{FF2B5EF4-FFF2-40B4-BE49-F238E27FC236}">
                  <a16:creationId xmlns:a16="http://schemas.microsoft.com/office/drawing/2014/main" id="{309F679A-F018-E342-805F-0B91D7DBE5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" y="199233"/>
              <a:ext cx="2735893" cy="3741335"/>
              <a:chOff x="1" y="92831"/>
              <a:chExt cx="2735893" cy="3741335"/>
            </a:xfrm>
          </p:grpSpPr>
          <p:sp>
            <p:nvSpPr>
              <p:cNvPr id="16" name="文本框 34">
                <a:extLst>
                  <a:ext uri="{FF2B5EF4-FFF2-40B4-BE49-F238E27FC236}">
                    <a16:creationId xmlns:a16="http://schemas.microsoft.com/office/drawing/2014/main" id="{6635A174-2F48-A64E-8512-2038A0BB8F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784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01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sp>
            <p:nvSpPr>
              <p:cNvPr id="12" name="矩形 42">
                <a:extLst>
                  <a:ext uri="{FF2B5EF4-FFF2-40B4-BE49-F238E27FC236}">
                    <a16:creationId xmlns:a16="http://schemas.microsoft.com/office/drawing/2014/main" id="{356F3FA8-AAEE-E546-8A06-230462CD9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1660832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Ridge Predict test score’s RMSE RANGE FROM  0.12-0.13</a:t>
                </a:r>
                <a:endParaRPr lang="zh-CN" altLang="en-US" sz="16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3" name="组合 65">
                <a:extLst>
                  <a:ext uri="{FF2B5EF4-FFF2-40B4-BE49-F238E27FC236}">
                    <a16:creationId xmlns:a16="http://schemas.microsoft.com/office/drawing/2014/main" id="{B9177F94-0867-2749-9432-3B5553C0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14" name="Freeform 10">
                  <a:extLst>
                    <a:ext uri="{FF2B5EF4-FFF2-40B4-BE49-F238E27FC236}">
                      <a16:creationId xmlns:a16="http://schemas.microsoft.com/office/drawing/2014/main" id="{6180173C-5AC5-4D45-A4D5-F099F86F0E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867" y="136387"/>
                  <a:ext cx="574680" cy="483505"/>
                </a:xfrm>
                <a:custGeom>
                  <a:avLst/>
                  <a:gdLst>
                    <a:gd name="T0" fmla="*/ 313932210 w 1051"/>
                    <a:gd name="T1" fmla="*/ 159449994 h 884"/>
                    <a:gd name="T2" fmla="*/ 313334564 w 1051"/>
                    <a:gd name="T3" fmla="*/ 155561170 h 884"/>
                    <a:gd name="T4" fmla="*/ 312736372 w 1051"/>
                    <a:gd name="T5" fmla="*/ 151073434 h 884"/>
                    <a:gd name="T6" fmla="*/ 311540535 w 1051"/>
                    <a:gd name="T7" fmla="*/ 146287063 h 884"/>
                    <a:gd name="T8" fmla="*/ 310942343 w 1051"/>
                    <a:gd name="T9" fmla="*/ 143295786 h 884"/>
                    <a:gd name="T10" fmla="*/ 309148860 w 1051"/>
                    <a:gd name="T11" fmla="*/ 137611868 h 884"/>
                    <a:gd name="T12" fmla="*/ 309148860 w 1051"/>
                    <a:gd name="T13" fmla="*/ 137312685 h 884"/>
                    <a:gd name="T14" fmla="*/ 267290722 w 1051"/>
                    <a:gd name="T15" fmla="*/ 85857689 h 884"/>
                    <a:gd name="T16" fmla="*/ 265795788 w 1051"/>
                    <a:gd name="T17" fmla="*/ 84960142 h 884"/>
                    <a:gd name="T18" fmla="*/ 261012438 w 1051"/>
                    <a:gd name="T19" fmla="*/ 82268048 h 884"/>
                    <a:gd name="T20" fmla="*/ 258022571 w 1051"/>
                    <a:gd name="T21" fmla="*/ 81071318 h 884"/>
                    <a:gd name="T22" fmla="*/ 253537771 w 1051"/>
                    <a:gd name="T23" fmla="*/ 78977041 h 884"/>
                    <a:gd name="T24" fmla="*/ 250248808 w 1051"/>
                    <a:gd name="T25" fmla="*/ 77780312 h 884"/>
                    <a:gd name="T26" fmla="*/ 245464911 w 1051"/>
                    <a:gd name="T27" fmla="*/ 76284947 h 884"/>
                    <a:gd name="T28" fmla="*/ 244867266 w 1051"/>
                    <a:gd name="T29" fmla="*/ 75985764 h 884"/>
                    <a:gd name="T30" fmla="*/ 152780127 w 1051"/>
                    <a:gd name="T31" fmla="*/ 0 h 884"/>
                    <a:gd name="T32" fmla="*/ 58600956 w 1051"/>
                    <a:gd name="T33" fmla="*/ 94234249 h 884"/>
                    <a:gd name="T34" fmla="*/ 58899505 w 1051"/>
                    <a:gd name="T35" fmla="*/ 98721438 h 884"/>
                    <a:gd name="T36" fmla="*/ 0 w 1051"/>
                    <a:gd name="T37" fmla="*/ 179493574 h 884"/>
                    <a:gd name="T38" fmla="*/ 84612471 w 1051"/>
                    <a:gd name="T39" fmla="*/ 264453716 h 884"/>
                    <a:gd name="T40" fmla="*/ 218257559 w 1051"/>
                    <a:gd name="T41" fmla="*/ 264453716 h 884"/>
                    <a:gd name="T42" fmla="*/ 314231306 w 1051"/>
                    <a:gd name="T43" fmla="*/ 168125737 h 884"/>
                    <a:gd name="T44" fmla="*/ 313932210 w 1051"/>
                    <a:gd name="T45" fmla="*/ 159449994 h 884"/>
                    <a:gd name="T46" fmla="*/ 218257559 w 1051"/>
                    <a:gd name="T47" fmla="*/ 246803596 h 884"/>
                    <a:gd name="T48" fmla="*/ 84612471 w 1051"/>
                    <a:gd name="T49" fmla="*/ 246803596 h 884"/>
                    <a:gd name="T50" fmla="*/ 17640106 w 1051"/>
                    <a:gd name="T51" fmla="*/ 179493574 h 884"/>
                    <a:gd name="T52" fmla="*/ 61291727 w 1051"/>
                    <a:gd name="T53" fmla="*/ 116371559 h 884"/>
                    <a:gd name="T54" fmla="*/ 79230382 w 1051"/>
                    <a:gd name="T55" fmla="*/ 153167711 h 884"/>
                    <a:gd name="T56" fmla="*/ 86107405 w 1051"/>
                    <a:gd name="T57" fmla="*/ 156458718 h 884"/>
                    <a:gd name="T58" fmla="*/ 91788043 w 1051"/>
                    <a:gd name="T59" fmla="*/ 154364441 h 884"/>
                    <a:gd name="T60" fmla="*/ 92983880 w 1051"/>
                    <a:gd name="T61" fmla="*/ 142099057 h 884"/>
                    <a:gd name="T62" fmla="*/ 76838708 w 1051"/>
                    <a:gd name="T63" fmla="*/ 104106174 h 884"/>
                    <a:gd name="T64" fmla="*/ 76838708 w 1051"/>
                    <a:gd name="T65" fmla="*/ 104106174 h 884"/>
                    <a:gd name="T66" fmla="*/ 76240515 w 1051"/>
                    <a:gd name="T67" fmla="*/ 99020621 h 884"/>
                    <a:gd name="T68" fmla="*/ 76240515 w 1051"/>
                    <a:gd name="T69" fmla="*/ 94234249 h 884"/>
                    <a:gd name="T70" fmla="*/ 152780127 w 1051"/>
                    <a:gd name="T71" fmla="*/ 17650120 h 884"/>
                    <a:gd name="T72" fmla="*/ 226031322 w 1051"/>
                    <a:gd name="T73" fmla="*/ 72694758 h 884"/>
                    <a:gd name="T74" fmla="*/ 218257559 w 1051"/>
                    <a:gd name="T75" fmla="*/ 72096393 h 884"/>
                    <a:gd name="T76" fmla="*/ 159058957 w 1051"/>
                    <a:gd name="T77" fmla="*/ 92738337 h 884"/>
                    <a:gd name="T78" fmla="*/ 157564024 w 1051"/>
                    <a:gd name="T79" fmla="*/ 105003722 h 884"/>
                    <a:gd name="T80" fmla="*/ 169822588 w 1051"/>
                    <a:gd name="T81" fmla="*/ 106499634 h 884"/>
                    <a:gd name="T82" fmla="*/ 218257559 w 1051"/>
                    <a:gd name="T83" fmla="*/ 89746513 h 884"/>
                    <a:gd name="T84" fmla="*/ 236794406 w 1051"/>
                    <a:gd name="T85" fmla="*/ 91840790 h 884"/>
                    <a:gd name="T86" fmla="*/ 252939579 w 1051"/>
                    <a:gd name="T87" fmla="*/ 97823891 h 884"/>
                    <a:gd name="T88" fmla="*/ 254434512 w 1051"/>
                    <a:gd name="T89" fmla="*/ 98721438 h 884"/>
                    <a:gd name="T90" fmla="*/ 258919313 w 1051"/>
                    <a:gd name="T91" fmla="*/ 101114897 h 884"/>
                    <a:gd name="T92" fmla="*/ 260414246 w 1051"/>
                    <a:gd name="T93" fmla="*/ 102011898 h 884"/>
                    <a:gd name="T94" fmla="*/ 264899047 w 1051"/>
                    <a:gd name="T95" fmla="*/ 105302904 h 884"/>
                    <a:gd name="T96" fmla="*/ 265497239 w 1051"/>
                    <a:gd name="T97" fmla="*/ 105602086 h 884"/>
                    <a:gd name="T98" fmla="*/ 292106399 w 1051"/>
                    <a:gd name="T99" fmla="*/ 141500692 h 884"/>
                    <a:gd name="T100" fmla="*/ 292405495 w 1051"/>
                    <a:gd name="T101" fmla="*/ 142398239 h 884"/>
                    <a:gd name="T102" fmla="*/ 293900429 w 1051"/>
                    <a:gd name="T103" fmla="*/ 147483793 h 884"/>
                    <a:gd name="T104" fmla="*/ 294498621 w 1051"/>
                    <a:gd name="T105" fmla="*/ 149578069 h 884"/>
                    <a:gd name="T106" fmla="*/ 295395362 w 1051"/>
                    <a:gd name="T107" fmla="*/ 154065258 h 884"/>
                    <a:gd name="T108" fmla="*/ 295993554 w 1051"/>
                    <a:gd name="T109" fmla="*/ 157654900 h 884"/>
                    <a:gd name="T110" fmla="*/ 296292104 w 1051"/>
                    <a:gd name="T111" fmla="*/ 160945906 h 884"/>
                    <a:gd name="T112" fmla="*/ 296890296 w 1051"/>
                    <a:gd name="T113" fmla="*/ 168125737 h 884"/>
                    <a:gd name="T114" fmla="*/ 218257559 w 1051"/>
                    <a:gd name="T115" fmla="*/ 246803596 h 88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1051" h="884">
                      <a:moveTo>
                        <a:pt x="1050" y="533"/>
                      </a:moveTo>
                      <a:cubicBezTo>
                        <a:pt x="1049" y="529"/>
                        <a:pt x="1049" y="525"/>
                        <a:pt x="1048" y="520"/>
                      </a:cubicBezTo>
                      <a:cubicBezTo>
                        <a:pt x="1048" y="515"/>
                        <a:pt x="1047" y="510"/>
                        <a:pt x="1046" y="505"/>
                      </a:cubicBezTo>
                      <a:cubicBezTo>
                        <a:pt x="1045" y="500"/>
                        <a:pt x="1044" y="494"/>
                        <a:pt x="1042" y="489"/>
                      </a:cubicBezTo>
                      <a:cubicBezTo>
                        <a:pt x="1042" y="485"/>
                        <a:pt x="1041" y="482"/>
                        <a:pt x="1040" y="479"/>
                      </a:cubicBezTo>
                      <a:cubicBezTo>
                        <a:pt x="1038" y="473"/>
                        <a:pt x="1036" y="466"/>
                        <a:pt x="1034" y="460"/>
                      </a:cubicBezTo>
                      <a:cubicBezTo>
                        <a:pt x="1034" y="459"/>
                        <a:pt x="1034" y="459"/>
                        <a:pt x="1034" y="459"/>
                      </a:cubicBezTo>
                      <a:cubicBezTo>
                        <a:pt x="1009" y="386"/>
                        <a:pt x="959" y="326"/>
                        <a:pt x="894" y="287"/>
                      </a:cubicBezTo>
                      <a:cubicBezTo>
                        <a:pt x="893" y="286"/>
                        <a:pt x="891" y="285"/>
                        <a:pt x="889" y="284"/>
                      </a:cubicBezTo>
                      <a:cubicBezTo>
                        <a:pt x="884" y="281"/>
                        <a:pt x="878" y="278"/>
                        <a:pt x="873" y="275"/>
                      </a:cubicBezTo>
                      <a:cubicBezTo>
                        <a:pt x="870" y="274"/>
                        <a:pt x="867" y="272"/>
                        <a:pt x="863" y="271"/>
                      </a:cubicBezTo>
                      <a:cubicBezTo>
                        <a:pt x="858" y="268"/>
                        <a:pt x="853" y="266"/>
                        <a:pt x="848" y="264"/>
                      </a:cubicBezTo>
                      <a:cubicBezTo>
                        <a:pt x="844" y="262"/>
                        <a:pt x="840" y="261"/>
                        <a:pt x="837" y="260"/>
                      </a:cubicBezTo>
                      <a:cubicBezTo>
                        <a:pt x="831" y="258"/>
                        <a:pt x="826" y="256"/>
                        <a:pt x="821" y="255"/>
                      </a:cubicBezTo>
                      <a:cubicBezTo>
                        <a:pt x="820" y="254"/>
                        <a:pt x="819" y="254"/>
                        <a:pt x="819" y="254"/>
                      </a:cubicBezTo>
                      <a:cubicBezTo>
                        <a:pt x="790" y="108"/>
                        <a:pt x="661" y="0"/>
                        <a:pt x="511" y="0"/>
                      </a:cubicBezTo>
                      <a:cubicBezTo>
                        <a:pt x="337" y="0"/>
                        <a:pt x="196" y="141"/>
                        <a:pt x="196" y="315"/>
                      </a:cubicBezTo>
                      <a:cubicBezTo>
                        <a:pt x="196" y="320"/>
                        <a:pt x="196" y="325"/>
                        <a:pt x="197" y="330"/>
                      </a:cubicBezTo>
                      <a:cubicBezTo>
                        <a:pt x="81" y="367"/>
                        <a:pt x="0" y="477"/>
                        <a:pt x="0" y="600"/>
                      </a:cubicBezTo>
                      <a:cubicBezTo>
                        <a:pt x="0" y="756"/>
                        <a:pt x="127" y="884"/>
                        <a:pt x="283" y="884"/>
                      </a:cubicBezTo>
                      <a:cubicBezTo>
                        <a:pt x="730" y="884"/>
                        <a:pt x="730" y="884"/>
                        <a:pt x="730" y="884"/>
                      </a:cubicBezTo>
                      <a:cubicBezTo>
                        <a:pt x="907" y="884"/>
                        <a:pt x="1051" y="739"/>
                        <a:pt x="1051" y="562"/>
                      </a:cubicBezTo>
                      <a:cubicBezTo>
                        <a:pt x="1051" y="552"/>
                        <a:pt x="1051" y="543"/>
                        <a:pt x="1050" y="533"/>
                      </a:cubicBezTo>
                      <a:close/>
                      <a:moveTo>
                        <a:pt x="730" y="825"/>
                      </a:moveTo>
                      <a:cubicBezTo>
                        <a:pt x="283" y="825"/>
                        <a:pt x="283" y="825"/>
                        <a:pt x="283" y="825"/>
                      </a:cubicBezTo>
                      <a:cubicBezTo>
                        <a:pt x="159" y="825"/>
                        <a:pt x="59" y="724"/>
                        <a:pt x="59" y="600"/>
                      </a:cubicBezTo>
                      <a:cubicBezTo>
                        <a:pt x="59" y="506"/>
                        <a:pt x="119" y="421"/>
                        <a:pt x="205" y="389"/>
                      </a:cubicBezTo>
                      <a:cubicBezTo>
                        <a:pt x="216" y="434"/>
                        <a:pt x="236" y="476"/>
                        <a:pt x="265" y="512"/>
                      </a:cubicBezTo>
                      <a:cubicBezTo>
                        <a:pt x="271" y="519"/>
                        <a:pt x="280" y="523"/>
                        <a:pt x="288" y="523"/>
                      </a:cubicBezTo>
                      <a:cubicBezTo>
                        <a:pt x="295" y="523"/>
                        <a:pt x="301" y="520"/>
                        <a:pt x="307" y="516"/>
                      </a:cubicBezTo>
                      <a:cubicBezTo>
                        <a:pt x="319" y="506"/>
                        <a:pt x="321" y="487"/>
                        <a:pt x="311" y="475"/>
                      </a:cubicBezTo>
                      <a:cubicBezTo>
                        <a:pt x="281" y="438"/>
                        <a:pt x="263" y="395"/>
                        <a:pt x="257" y="348"/>
                      </a:cubicBezTo>
                      <a:cubicBezTo>
                        <a:pt x="257" y="348"/>
                        <a:pt x="257" y="348"/>
                        <a:pt x="257" y="348"/>
                      </a:cubicBezTo>
                      <a:cubicBezTo>
                        <a:pt x="256" y="342"/>
                        <a:pt x="256" y="336"/>
                        <a:pt x="255" y="331"/>
                      </a:cubicBezTo>
                      <a:cubicBezTo>
                        <a:pt x="255" y="326"/>
                        <a:pt x="255" y="320"/>
                        <a:pt x="255" y="315"/>
                      </a:cubicBezTo>
                      <a:cubicBezTo>
                        <a:pt x="255" y="174"/>
                        <a:pt x="369" y="59"/>
                        <a:pt x="511" y="59"/>
                      </a:cubicBezTo>
                      <a:cubicBezTo>
                        <a:pt x="625" y="59"/>
                        <a:pt x="724" y="136"/>
                        <a:pt x="756" y="243"/>
                      </a:cubicBezTo>
                      <a:cubicBezTo>
                        <a:pt x="747" y="242"/>
                        <a:pt x="739" y="241"/>
                        <a:pt x="730" y="241"/>
                      </a:cubicBezTo>
                      <a:cubicBezTo>
                        <a:pt x="657" y="241"/>
                        <a:pt x="589" y="265"/>
                        <a:pt x="532" y="310"/>
                      </a:cubicBezTo>
                      <a:cubicBezTo>
                        <a:pt x="519" y="320"/>
                        <a:pt x="517" y="338"/>
                        <a:pt x="527" y="351"/>
                      </a:cubicBezTo>
                      <a:cubicBezTo>
                        <a:pt x="537" y="364"/>
                        <a:pt x="555" y="366"/>
                        <a:pt x="568" y="356"/>
                      </a:cubicBezTo>
                      <a:cubicBezTo>
                        <a:pt x="615" y="319"/>
                        <a:pt x="671" y="300"/>
                        <a:pt x="730" y="300"/>
                      </a:cubicBezTo>
                      <a:cubicBezTo>
                        <a:pt x="751" y="300"/>
                        <a:pt x="772" y="303"/>
                        <a:pt x="792" y="307"/>
                      </a:cubicBezTo>
                      <a:cubicBezTo>
                        <a:pt x="811" y="312"/>
                        <a:pt x="829" y="319"/>
                        <a:pt x="846" y="327"/>
                      </a:cubicBezTo>
                      <a:cubicBezTo>
                        <a:pt x="848" y="328"/>
                        <a:pt x="849" y="329"/>
                        <a:pt x="851" y="330"/>
                      </a:cubicBezTo>
                      <a:cubicBezTo>
                        <a:pt x="856" y="332"/>
                        <a:pt x="861" y="335"/>
                        <a:pt x="866" y="338"/>
                      </a:cubicBezTo>
                      <a:cubicBezTo>
                        <a:pt x="868" y="339"/>
                        <a:pt x="869" y="340"/>
                        <a:pt x="871" y="341"/>
                      </a:cubicBezTo>
                      <a:cubicBezTo>
                        <a:pt x="876" y="344"/>
                        <a:pt x="881" y="348"/>
                        <a:pt x="886" y="352"/>
                      </a:cubicBezTo>
                      <a:cubicBezTo>
                        <a:pt x="887" y="352"/>
                        <a:pt x="888" y="353"/>
                        <a:pt x="888" y="353"/>
                      </a:cubicBezTo>
                      <a:cubicBezTo>
                        <a:pt x="928" y="384"/>
                        <a:pt x="959" y="425"/>
                        <a:pt x="977" y="473"/>
                      </a:cubicBezTo>
                      <a:cubicBezTo>
                        <a:pt x="977" y="474"/>
                        <a:pt x="977" y="475"/>
                        <a:pt x="978" y="476"/>
                      </a:cubicBezTo>
                      <a:cubicBezTo>
                        <a:pt x="980" y="481"/>
                        <a:pt x="981" y="487"/>
                        <a:pt x="983" y="493"/>
                      </a:cubicBezTo>
                      <a:cubicBezTo>
                        <a:pt x="984" y="495"/>
                        <a:pt x="984" y="498"/>
                        <a:pt x="985" y="500"/>
                      </a:cubicBezTo>
                      <a:cubicBezTo>
                        <a:pt x="986" y="505"/>
                        <a:pt x="987" y="510"/>
                        <a:pt x="988" y="515"/>
                      </a:cubicBezTo>
                      <a:cubicBezTo>
                        <a:pt x="989" y="519"/>
                        <a:pt x="989" y="523"/>
                        <a:pt x="990" y="527"/>
                      </a:cubicBezTo>
                      <a:cubicBezTo>
                        <a:pt x="990" y="530"/>
                        <a:pt x="991" y="534"/>
                        <a:pt x="991" y="538"/>
                      </a:cubicBezTo>
                      <a:cubicBezTo>
                        <a:pt x="992" y="546"/>
                        <a:pt x="993" y="554"/>
                        <a:pt x="993" y="562"/>
                      </a:cubicBezTo>
                      <a:cubicBezTo>
                        <a:pt x="993" y="707"/>
                        <a:pt x="875" y="825"/>
                        <a:pt x="730" y="825"/>
                      </a:cubicBez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椭圆 61">
                  <a:extLst>
                    <a:ext uri="{FF2B5EF4-FFF2-40B4-BE49-F238E27FC236}">
                      <a16:creationId xmlns:a16="http://schemas.microsoft.com/office/drawing/2014/main" id="{03A8C150-CBFD-A142-B826-F41B628D1C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71" y="242"/>
                  <a:ext cx="824102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accent5"/>
                    </a:solidFill>
                  </a:endParaRPr>
                </a:p>
              </p:txBody>
            </p:sp>
          </p:grpSp>
        </p:grpSp>
      </p:grpSp>
      <p:grpSp>
        <p:nvGrpSpPr>
          <p:cNvPr id="20" name="组合 75">
            <a:extLst>
              <a:ext uri="{FF2B5EF4-FFF2-40B4-BE49-F238E27FC236}">
                <a16:creationId xmlns:a16="http://schemas.microsoft.com/office/drawing/2014/main" id="{5017D67D-1C6B-C446-BA89-4C6BF673E511}"/>
              </a:ext>
            </a:extLst>
          </p:cNvPr>
          <p:cNvGrpSpPr>
            <a:grpSpLocks/>
          </p:cNvGrpSpPr>
          <p:nvPr/>
        </p:nvGrpSpPr>
        <p:grpSpPr bwMode="auto">
          <a:xfrm>
            <a:off x="3287713" y="1789113"/>
            <a:ext cx="2736850" cy="4127500"/>
            <a:chOff x="0" y="0"/>
            <a:chExt cx="2735895" cy="4127500"/>
          </a:xfrm>
        </p:grpSpPr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53E39CF9-6E25-9945-B200-1B7F0FC1C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31" name="任意多边形 19">
                <a:extLst>
                  <a:ext uri="{FF2B5EF4-FFF2-40B4-BE49-F238E27FC236}">
                    <a16:creationId xmlns:a16="http://schemas.microsoft.com/office/drawing/2014/main" id="{E2DBA023-479D-B94B-9B7C-167590E1A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8362 h 3052049"/>
                  <a:gd name="T6" fmla="*/ 2580852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2" name="任意多边形 20">
                <a:extLst>
                  <a:ext uri="{FF2B5EF4-FFF2-40B4-BE49-F238E27FC236}">
                    <a16:creationId xmlns:a16="http://schemas.microsoft.com/office/drawing/2014/main" id="{062EABEE-FAEA-1B45-ADB2-5E317D7CB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4837 h 1075451"/>
                  <a:gd name="T6" fmla="*/ 2735895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22" name="组合 71">
              <a:extLst>
                <a:ext uri="{FF2B5EF4-FFF2-40B4-BE49-F238E27FC236}">
                  <a16:creationId xmlns:a16="http://schemas.microsoft.com/office/drawing/2014/main" id="{78B0AB32-8103-3E4A-896E-D36D92475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491" y="199233"/>
              <a:ext cx="968935" cy="3741335"/>
              <a:chOff x="810490" y="92831"/>
              <a:chExt cx="968935" cy="3741335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542253D-FE95-C74A-BEDD-CBA700651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49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02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26" name="组合 66">
                <a:extLst>
                  <a:ext uri="{FF2B5EF4-FFF2-40B4-BE49-F238E27FC236}">
                    <a16:creationId xmlns:a16="http://schemas.microsoft.com/office/drawing/2014/main" id="{57C9F511-F704-0348-B6E2-5F0C9E97ED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5" y="3011206"/>
                <a:ext cx="822960" cy="822960"/>
                <a:chOff x="0" y="0"/>
                <a:chExt cx="822960" cy="822960"/>
              </a:xfrm>
            </p:grpSpPr>
            <p:pic>
              <p:nvPicPr>
                <p:cNvPr id="27" name="组合 51">
                  <a:extLst>
                    <a:ext uri="{FF2B5EF4-FFF2-40B4-BE49-F238E27FC236}">
                      <a16:creationId xmlns:a16="http://schemas.microsoft.com/office/drawing/2014/main" id="{D8F47DF6-B43C-BB49-B8CE-9845B0373C6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81" y="91999"/>
                  <a:ext cx="591106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椭圆 62">
                  <a:extLst>
                    <a:ext uri="{FF2B5EF4-FFF2-40B4-BE49-F238E27FC236}">
                      <a16:creationId xmlns:a16="http://schemas.microsoft.com/office/drawing/2014/main" id="{C3E1986B-A3EF-B548-8A56-BE2E4E1585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3" name="组合 76">
            <a:extLst>
              <a:ext uri="{FF2B5EF4-FFF2-40B4-BE49-F238E27FC236}">
                <a16:creationId xmlns:a16="http://schemas.microsoft.com/office/drawing/2014/main" id="{BBE66655-6BDA-AB46-9667-41BF3474CC5D}"/>
              </a:ext>
            </a:extLst>
          </p:cNvPr>
          <p:cNvGrpSpPr>
            <a:grpSpLocks/>
          </p:cNvGrpSpPr>
          <p:nvPr/>
        </p:nvGrpSpPr>
        <p:grpSpPr bwMode="auto">
          <a:xfrm>
            <a:off x="6167438" y="1789113"/>
            <a:ext cx="2736850" cy="4127500"/>
            <a:chOff x="0" y="0"/>
            <a:chExt cx="2735896" cy="4127500"/>
          </a:xfrm>
        </p:grpSpPr>
        <p:grpSp>
          <p:nvGrpSpPr>
            <p:cNvPr id="34" name="组合 21">
              <a:extLst>
                <a:ext uri="{FF2B5EF4-FFF2-40B4-BE49-F238E27FC236}">
                  <a16:creationId xmlns:a16="http://schemas.microsoft.com/office/drawing/2014/main" id="{182A5291-4205-7549-AD8F-F35336DEE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5896" cy="4127500"/>
              <a:chOff x="-1" y="0"/>
              <a:chExt cx="2735896" cy="4127500"/>
            </a:xfrm>
          </p:grpSpPr>
          <p:sp>
            <p:nvSpPr>
              <p:cNvPr id="44" name="任意多边形 22">
                <a:extLst>
                  <a:ext uri="{FF2B5EF4-FFF2-40B4-BE49-F238E27FC236}">
                    <a16:creationId xmlns:a16="http://schemas.microsoft.com/office/drawing/2014/main" id="{89E6BDE8-81F8-A14B-9340-E1FCADD80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074737"/>
                <a:ext cx="2735896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7 w 2735895"/>
                  <a:gd name="T3" fmla="*/ 0 h 3052049"/>
                  <a:gd name="T4" fmla="*/ 2735897 w 2735895"/>
                  <a:gd name="T5" fmla="*/ 2898362 h 3052049"/>
                  <a:gd name="T6" fmla="*/ 2580854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 dirty="0"/>
              </a:p>
            </p:txBody>
          </p:sp>
          <p:sp>
            <p:nvSpPr>
              <p:cNvPr id="45" name="任意多边形 23">
                <a:extLst>
                  <a:ext uri="{FF2B5EF4-FFF2-40B4-BE49-F238E27FC236}">
                    <a16:creationId xmlns:a16="http://schemas.microsoft.com/office/drawing/2014/main" id="{20DFB71B-96E5-414A-BE12-6F116F00A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0"/>
                <a:ext cx="2735896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4 w 2735895"/>
                  <a:gd name="T3" fmla="*/ 0 h 1075451"/>
                  <a:gd name="T4" fmla="*/ 2735897 w 2735895"/>
                  <a:gd name="T5" fmla="*/ 154837 h 1075451"/>
                  <a:gd name="T6" fmla="*/ 2735897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35" name="组合 72">
              <a:extLst>
                <a:ext uri="{FF2B5EF4-FFF2-40B4-BE49-F238E27FC236}">
                  <a16:creationId xmlns:a16="http://schemas.microsoft.com/office/drawing/2014/main" id="{F6DAE669-D00E-9845-A48E-D4A63467C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740" y="199233"/>
              <a:ext cx="960211" cy="3741335"/>
              <a:chOff x="834740" y="92831"/>
              <a:chExt cx="960211" cy="3741335"/>
            </a:xfrm>
          </p:grpSpPr>
          <p:sp>
            <p:nvSpPr>
              <p:cNvPr id="42" name="文本框 37">
                <a:extLst>
                  <a:ext uri="{FF2B5EF4-FFF2-40B4-BE49-F238E27FC236}">
                    <a16:creationId xmlns:a16="http://schemas.microsoft.com/office/drawing/2014/main" id="{31B3FE68-686F-4542-BB0E-B6A1E6506E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4740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03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39" name="组合 67">
                <a:extLst>
                  <a:ext uri="{FF2B5EF4-FFF2-40B4-BE49-F238E27FC236}">
                    <a16:creationId xmlns:a16="http://schemas.microsoft.com/office/drawing/2014/main" id="{34E1675F-ADAA-6D41-9817-EA6A6DBB7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C35D61B6-6984-1041-937D-4529BFBE5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4375" y="130206"/>
                  <a:ext cx="563627" cy="607834"/>
                </a:xfrm>
                <a:custGeom>
                  <a:avLst/>
                  <a:gdLst>
                    <a:gd name="T0" fmla="*/ 306927976 w 1031"/>
                    <a:gd name="T1" fmla="*/ 68438704 h 1107"/>
                    <a:gd name="T2" fmla="*/ 305732933 w 1031"/>
                    <a:gd name="T3" fmla="*/ 61805791 h 1107"/>
                    <a:gd name="T4" fmla="*/ 195752413 w 1031"/>
                    <a:gd name="T5" fmla="*/ 2110672 h 1107"/>
                    <a:gd name="T6" fmla="*/ 112371151 w 1031"/>
                    <a:gd name="T7" fmla="*/ 2110672 h 1107"/>
                    <a:gd name="T8" fmla="*/ 2390631 w 1031"/>
                    <a:gd name="T9" fmla="*/ 61805791 h 1107"/>
                    <a:gd name="T10" fmla="*/ 896555 w 1031"/>
                    <a:gd name="T11" fmla="*/ 68438704 h 1107"/>
                    <a:gd name="T12" fmla="*/ 896555 w 1031"/>
                    <a:gd name="T13" fmla="*/ 178483014 h 1107"/>
                    <a:gd name="T14" fmla="*/ 2390631 w 1031"/>
                    <a:gd name="T15" fmla="*/ 185115378 h 1107"/>
                    <a:gd name="T16" fmla="*/ 40943593 w 1031"/>
                    <a:gd name="T17" fmla="*/ 264106344 h 1107"/>
                    <a:gd name="T18" fmla="*/ 149728524 w 1031"/>
                    <a:gd name="T19" fmla="*/ 332545048 h 1107"/>
                    <a:gd name="T20" fmla="*/ 158395041 w 1031"/>
                    <a:gd name="T21" fmla="*/ 332545048 h 1107"/>
                    <a:gd name="T22" fmla="*/ 267179972 w 1031"/>
                    <a:gd name="T23" fmla="*/ 264106344 h 1107"/>
                    <a:gd name="T24" fmla="*/ 305732933 w 1031"/>
                    <a:gd name="T25" fmla="*/ 185115378 h 1107"/>
                    <a:gd name="T26" fmla="*/ 306927976 w 1031"/>
                    <a:gd name="T27" fmla="*/ 178483014 h 1107"/>
                    <a:gd name="T28" fmla="*/ 153912265 w 1031"/>
                    <a:gd name="T29" fmla="*/ 179085906 h 1107"/>
                    <a:gd name="T30" fmla="*/ 153912265 w 1031"/>
                    <a:gd name="T31" fmla="*/ 67835263 h 1107"/>
                    <a:gd name="T32" fmla="*/ 153912265 w 1031"/>
                    <a:gd name="T33" fmla="*/ 179085906 h 1107"/>
                    <a:gd name="T34" fmla="*/ 296766836 w 1031"/>
                    <a:gd name="T35" fmla="*/ 66930924 h 1107"/>
                    <a:gd name="T36" fmla="*/ 160487185 w 1031"/>
                    <a:gd name="T37" fmla="*/ 61504345 h 1107"/>
                    <a:gd name="T38" fmla="*/ 107589342 w 1031"/>
                    <a:gd name="T39" fmla="*/ 10552262 h 1107"/>
                    <a:gd name="T40" fmla="*/ 50806245 w 1031"/>
                    <a:gd name="T41" fmla="*/ 117581561 h 1107"/>
                    <a:gd name="T42" fmla="*/ 107589342 w 1031"/>
                    <a:gd name="T43" fmla="*/ 10552262 h 1107"/>
                    <a:gd name="T44" fmla="*/ 147337346 w 1031"/>
                    <a:gd name="T45" fmla="*/ 185417373 h 1107"/>
                    <a:gd name="T46" fmla="*/ 11057695 w 1031"/>
                    <a:gd name="T47" fmla="*/ 179990245 h 1107"/>
                    <a:gd name="T48" fmla="*/ 249547358 w 1031"/>
                    <a:gd name="T49" fmla="*/ 258981211 h 1107"/>
                    <a:gd name="T50" fmla="*/ 58576207 w 1031"/>
                    <a:gd name="T51" fmla="*/ 258981211 h 1107"/>
                    <a:gd name="T52" fmla="*/ 104301609 w 1031"/>
                    <a:gd name="T53" fmla="*/ 249634733 h 1107"/>
                    <a:gd name="T54" fmla="*/ 153912265 w 1031"/>
                    <a:gd name="T55" fmla="*/ 198381204 h 1107"/>
                    <a:gd name="T56" fmla="*/ 203522922 w 1031"/>
                    <a:gd name="T57" fmla="*/ 249634733 h 1107"/>
                    <a:gd name="T58" fmla="*/ 249547358 w 1031"/>
                    <a:gd name="T59" fmla="*/ 258981211 h 1107"/>
                    <a:gd name="T60" fmla="*/ 160487185 w 1031"/>
                    <a:gd name="T61" fmla="*/ 185417373 h 1107"/>
                    <a:gd name="T62" fmla="*/ 296766836 w 1031"/>
                    <a:gd name="T63" fmla="*/ 179990245 h 110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031" h="1107">
                      <a:moveTo>
                        <a:pt x="883" y="409"/>
                      </a:moveTo>
                      <a:cubicBezTo>
                        <a:pt x="1027" y="227"/>
                        <a:pt x="1027" y="227"/>
                        <a:pt x="1027" y="227"/>
                      </a:cubicBezTo>
                      <a:cubicBezTo>
                        <a:pt x="1030" y="224"/>
                        <a:pt x="1031" y="219"/>
                        <a:pt x="1030" y="215"/>
                      </a:cubicBezTo>
                      <a:cubicBezTo>
                        <a:pt x="1029" y="211"/>
                        <a:pt x="1026" y="207"/>
                        <a:pt x="1023" y="205"/>
                      </a:cubicBezTo>
                      <a:cubicBezTo>
                        <a:pt x="674" y="4"/>
                        <a:pt x="674" y="4"/>
                        <a:pt x="674" y="4"/>
                      </a:cubicBezTo>
                      <a:cubicBezTo>
                        <a:pt x="667" y="0"/>
                        <a:pt x="659" y="1"/>
                        <a:pt x="655" y="7"/>
                      </a:cubicBezTo>
                      <a:cubicBezTo>
                        <a:pt x="515" y="184"/>
                        <a:pt x="515" y="184"/>
                        <a:pt x="515" y="184"/>
                      </a:cubicBezTo>
                      <a:cubicBezTo>
                        <a:pt x="376" y="7"/>
                        <a:pt x="376" y="7"/>
                        <a:pt x="376" y="7"/>
                      </a:cubicBezTo>
                      <a:cubicBezTo>
                        <a:pt x="371" y="1"/>
                        <a:pt x="363" y="0"/>
                        <a:pt x="357" y="4"/>
                      </a:cubicBezTo>
                      <a:cubicBezTo>
                        <a:pt x="8" y="205"/>
                        <a:pt x="8" y="205"/>
                        <a:pt x="8" y="205"/>
                      </a:cubicBezTo>
                      <a:cubicBezTo>
                        <a:pt x="4" y="207"/>
                        <a:pt x="1" y="211"/>
                        <a:pt x="1" y="215"/>
                      </a:cubicBezTo>
                      <a:cubicBezTo>
                        <a:pt x="0" y="219"/>
                        <a:pt x="1" y="224"/>
                        <a:pt x="3" y="227"/>
                      </a:cubicBezTo>
                      <a:cubicBezTo>
                        <a:pt x="147" y="409"/>
                        <a:pt x="147" y="409"/>
                        <a:pt x="147" y="409"/>
                      </a:cubicBezTo>
                      <a:cubicBezTo>
                        <a:pt x="3" y="592"/>
                        <a:pt x="3" y="592"/>
                        <a:pt x="3" y="592"/>
                      </a:cubicBezTo>
                      <a:cubicBezTo>
                        <a:pt x="1" y="595"/>
                        <a:pt x="0" y="600"/>
                        <a:pt x="1" y="604"/>
                      </a:cubicBezTo>
                      <a:cubicBezTo>
                        <a:pt x="1" y="608"/>
                        <a:pt x="4" y="612"/>
                        <a:pt x="8" y="614"/>
                      </a:cubicBezTo>
                      <a:cubicBezTo>
                        <a:pt x="137" y="688"/>
                        <a:pt x="137" y="688"/>
                        <a:pt x="137" y="688"/>
                      </a:cubicBezTo>
                      <a:cubicBezTo>
                        <a:pt x="137" y="876"/>
                        <a:pt x="137" y="876"/>
                        <a:pt x="137" y="876"/>
                      </a:cubicBezTo>
                      <a:cubicBezTo>
                        <a:pt x="137" y="886"/>
                        <a:pt x="142" y="896"/>
                        <a:pt x="151" y="901"/>
                      </a:cubicBezTo>
                      <a:cubicBezTo>
                        <a:pt x="501" y="1103"/>
                        <a:pt x="501" y="1103"/>
                        <a:pt x="501" y="1103"/>
                      </a:cubicBezTo>
                      <a:cubicBezTo>
                        <a:pt x="505" y="1105"/>
                        <a:pt x="510" y="1107"/>
                        <a:pt x="515" y="1107"/>
                      </a:cubicBezTo>
                      <a:cubicBezTo>
                        <a:pt x="520" y="1107"/>
                        <a:pt x="525" y="1105"/>
                        <a:pt x="530" y="1103"/>
                      </a:cubicBezTo>
                      <a:cubicBezTo>
                        <a:pt x="879" y="901"/>
                        <a:pt x="879" y="901"/>
                        <a:pt x="879" y="901"/>
                      </a:cubicBezTo>
                      <a:cubicBezTo>
                        <a:pt x="888" y="896"/>
                        <a:pt x="894" y="886"/>
                        <a:pt x="894" y="876"/>
                      </a:cubicBezTo>
                      <a:cubicBezTo>
                        <a:pt x="894" y="688"/>
                        <a:pt x="894" y="688"/>
                        <a:pt x="894" y="688"/>
                      </a:cubicBezTo>
                      <a:cubicBezTo>
                        <a:pt x="1023" y="614"/>
                        <a:pt x="1023" y="614"/>
                        <a:pt x="1023" y="614"/>
                      </a:cubicBezTo>
                      <a:cubicBezTo>
                        <a:pt x="1026" y="612"/>
                        <a:pt x="1029" y="608"/>
                        <a:pt x="1030" y="604"/>
                      </a:cubicBezTo>
                      <a:cubicBezTo>
                        <a:pt x="1031" y="600"/>
                        <a:pt x="1030" y="595"/>
                        <a:pt x="1027" y="592"/>
                      </a:cubicBezTo>
                      <a:lnTo>
                        <a:pt x="883" y="409"/>
                      </a:lnTo>
                      <a:close/>
                      <a:moveTo>
                        <a:pt x="515" y="594"/>
                      </a:moveTo>
                      <a:cubicBezTo>
                        <a:pt x="196" y="409"/>
                        <a:pt x="196" y="409"/>
                        <a:pt x="196" y="409"/>
                      </a:cubicBezTo>
                      <a:cubicBezTo>
                        <a:pt x="515" y="225"/>
                        <a:pt x="515" y="225"/>
                        <a:pt x="515" y="225"/>
                      </a:cubicBezTo>
                      <a:cubicBezTo>
                        <a:pt x="835" y="409"/>
                        <a:pt x="835" y="409"/>
                        <a:pt x="835" y="409"/>
                      </a:cubicBezTo>
                      <a:lnTo>
                        <a:pt x="515" y="594"/>
                      </a:lnTo>
                      <a:close/>
                      <a:moveTo>
                        <a:pt x="670" y="35"/>
                      </a:moveTo>
                      <a:cubicBezTo>
                        <a:pt x="993" y="222"/>
                        <a:pt x="993" y="222"/>
                        <a:pt x="993" y="222"/>
                      </a:cubicBezTo>
                      <a:cubicBezTo>
                        <a:pt x="861" y="390"/>
                        <a:pt x="861" y="390"/>
                        <a:pt x="861" y="390"/>
                      </a:cubicBezTo>
                      <a:cubicBezTo>
                        <a:pt x="537" y="204"/>
                        <a:pt x="537" y="204"/>
                        <a:pt x="537" y="204"/>
                      </a:cubicBezTo>
                      <a:lnTo>
                        <a:pt x="670" y="35"/>
                      </a:lnTo>
                      <a:close/>
                      <a:moveTo>
                        <a:pt x="360" y="35"/>
                      </a:moveTo>
                      <a:cubicBezTo>
                        <a:pt x="493" y="204"/>
                        <a:pt x="493" y="204"/>
                        <a:pt x="493" y="204"/>
                      </a:cubicBezTo>
                      <a:cubicBezTo>
                        <a:pt x="170" y="390"/>
                        <a:pt x="170" y="390"/>
                        <a:pt x="170" y="390"/>
                      </a:cubicBezTo>
                      <a:cubicBezTo>
                        <a:pt x="37" y="222"/>
                        <a:pt x="37" y="222"/>
                        <a:pt x="37" y="222"/>
                      </a:cubicBezTo>
                      <a:lnTo>
                        <a:pt x="360" y="35"/>
                      </a:lnTo>
                      <a:close/>
                      <a:moveTo>
                        <a:pt x="170" y="428"/>
                      </a:moveTo>
                      <a:cubicBezTo>
                        <a:pt x="493" y="615"/>
                        <a:pt x="493" y="615"/>
                        <a:pt x="493" y="615"/>
                      </a:cubicBezTo>
                      <a:cubicBezTo>
                        <a:pt x="360" y="783"/>
                        <a:pt x="360" y="783"/>
                        <a:pt x="360" y="783"/>
                      </a:cubicBezTo>
                      <a:cubicBezTo>
                        <a:pt x="37" y="597"/>
                        <a:pt x="37" y="597"/>
                        <a:pt x="37" y="597"/>
                      </a:cubicBezTo>
                      <a:lnTo>
                        <a:pt x="170" y="428"/>
                      </a:lnTo>
                      <a:close/>
                      <a:moveTo>
                        <a:pt x="835" y="859"/>
                      </a:moveTo>
                      <a:cubicBezTo>
                        <a:pt x="515" y="1043"/>
                        <a:pt x="515" y="1043"/>
                        <a:pt x="515" y="1043"/>
                      </a:cubicBezTo>
                      <a:cubicBezTo>
                        <a:pt x="196" y="859"/>
                        <a:pt x="196" y="859"/>
                        <a:pt x="196" y="859"/>
                      </a:cubicBezTo>
                      <a:cubicBezTo>
                        <a:pt x="196" y="739"/>
                        <a:pt x="196" y="739"/>
                        <a:pt x="196" y="739"/>
                      </a:cubicBezTo>
                      <a:cubicBezTo>
                        <a:pt x="349" y="828"/>
                        <a:pt x="349" y="828"/>
                        <a:pt x="349" y="828"/>
                      </a:cubicBezTo>
                      <a:cubicBezTo>
                        <a:pt x="362" y="835"/>
                        <a:pt x="378" y="832"/>
                        <a:pt x="387" y="821"/>
                      </a:cubicBezTo>
                      <a:cubicBezTo>
                        <a:pt x="515" y="658"/>
                        <a:pt x="515" y="658"/>
                        <a:pt x="515" y="658"/>
                      </a:cubicBezTo>
                      <a:cubicBezTo>
                        <a:pt x="643" y="821"/>
                        <a:pt x="643" y="821"/>
                        <a:pt x="643" y="821"/>
                      </a:cubicBezTo>
                      <a:cubicBezTo>
                        <a:pt x="652" y="832"/>
                        <a:pt x="668" y="835"/>
                        <a:pt x="681" y="828"/>
                      </a:cubicBezTo>
                      <a:cubicBezTo>
                        <a:pt x="835" y="739"/>
                        <a:pt x="835" y="739"/>
                        <a:pt x="835" y="739"/>
                      </a:cubicBezTo>
                      <a:lnTo>
                        <a:pt x="835" y="859"/>
                      </a:lnTo>
                      <a:close/>
                      <a:moveTo>
                        <a:pt x="670" y="783"/>
                      </a:moveTo>
                      <a:cubicBezTo>
                        <a:pt x="537" y="615"/>
                        <a:pt x="537" y="615"/>
                        <a:pt x="537" y="615"/>
                      </a:cubicBezTo>
                      <a:cubicBezTo>
                        <a:pt x="861" y="428"/>
                        <a:pt x="861" y="428"/>
                        <a:pt x="861" y="428"/>
                      </a:cubicBezTo>
                      <a:cubicBezTo>
                        <a:pt x="993" y="597"/>
                        <a:pt x="993" y="597"/>
                        <a:pt x="993" y="597"/>
                      </a:cubicBezTo>
                      <a:lnTo>
                        <a:pt x="670" y="783"/>
                      </a:ln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椭圆 63">
                  <a:extLst>
                    <a:ext uri="{FF2B5EF4-FFF2-40B4-BE49-F238E27FC236}">
                      <a16:creationId xmlns:a16="http://schemas.microsoft.com/office/drawing/2014/main" id="{418B9449-D884-7945-8085-C708EDA5A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46" name="组合 77">
            <a:extLst>
              <a:ext uri="{FF2B5EF4-FFF2-40B4-BE49-F238E27FC236}">
                <a16:creationId xmlns:a16="http://schemas.microsoft.com/office/drawing/2014/main" id="{64A253D8-0111-EE47-8511-D4D8948D9DBE}"/>
              </a:ext>
            </a:extLst>
          </p:cNvPr>
          <p:cNvGrpSpPr>
            <a:grpSpLocks/>
          </p:cNvGrpSpPr>
          <p:nvPr/>
        </p:nvGrpSpPr>
        <p:grpSpPr bwMode="auto">
          <a:xfrm>
            <a:off x="9048754" y="1789113"/>
            <a:ext cx="2735259" cy="4127500"/>
            <a:chOff x="4" y="0"/>
            <a:chExt cx="2735895" cy="4127500"/>
          </a:xfrm>
        </p:grpSpPr>
        <p:grpSp>
          <p:nvGrpSpPr>
            <p:cNvPr id="47" name="组合 24">
              <a:extLst>
                <a:ext uri="{FF2B5EF4-FFF2-40B4-BE49-F238E27FC236}">
                  <a16:creationId xmlns:a16="http://schemas.microsoft.com/office/drawing/2014/main" id="{C4EB5E08-7087-6347-9B7C-80F05C0EF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" y="0"/>
              <a:ext cx="2735895" cy="4127500"/>
              <a:chOff x="0" y="0"/>
              <a:chExt cx="2735895" cy="4127500"/>
            </a:xfrm>
          </p:grpSpPr>
          <p:sp>
            <p:nvSpPr>
              <p:cNvPr id="57" name="任意多边形 25">
                <a:extLst>
                  <a:ext uri="{FF2B5EF4-FFF2-40B4-BE49-F238E27FC236}">
                    <a16:creationId xmlns:a16="http://schemas.microsoft.com/office/drawing/2014/main" id="{B67E4C49-A30D-3041-8E53-57EA7097F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" y="1074737"/>
                <a:ext cx="2735899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903 w 2735895"/>
                  <a:gd name="T3" fmla="*/ 0 h 3052049"/>
                  <a:gd name="T4" fmla="*/ 2735903 w 2735895"/>
                  <a:gd name="T5" fmla="*/ 2898362 h 3052049"/>
                  <a:gd name="T6" fmla="*/ 2580860 w 2735895"/>
                  <a:gd name="T7" fmla="*/ 3053477 h 3052049"/>
                  <a:gd name="T8" fmla="*/ 155043 w 2735895"/>
                  <a:gd name="T9" fmla="*/ 3053477 h 3052049"/>
                  <a:gd name="T10" fmla="*/ 0 w 2735895"/>
                  <a:gd name="T11" fmla="*/ 2898362 h 3052049"/>
                  <a:gd name="T12" fmla="*/ 0 w 2735895"/>
                  <a:gd name="T13" fmla="*/ 0 h 30520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" name="任意多边形 26">
                <a:extLst>
                  <a:ext uri="{FF2B5EF4-FFF2-40B4-BE49-F238E27FC236}">
                    <a16:creationId xmlns:a16="http://schemas.microsoft.com/office/drawing/2014/main" id="{6EA8306A-0BB3-A347-97DA-34597EDE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" y="0"/>
                <a:ext cx="2735899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60 w 2735895"/>
                  <a:gd name="T3" fmla="*/ 0 h 1075451"/>
                  <a:gd name="T4" fmla="*/ 2735903 w 2735895"/>
                  <a:gd name="T5" fmla="*/ 154837 h 1075451"/>
                  <a:gd name="T6" fmla="*/ 2735903 w 2735895"/>
                  <a:gd name="T7" fmla="*/ 1074023 h 1075451"/>
                  <a:gd name="T8" fmla="*/ 0 w 2735895"/>
                  <a:gd name="T9" fmla="*/ 1074023 h 1075451"/>
                  <a:gd name="T10" fmla="*/ 0 w 2735895"/>
                  <a:gd name="T11" fmla="*/ 154837 h 1075451"/>
                  <a:gd name="T12" fmla="*/ 155043 w 2735895"/>
                  <a:gd name="T13" fmla="*/ 0 h 1075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48" name="组合 73">
              <a:extLst>
                <a:ext uri="{FF2B5EF4-FFF2-40B4-BE49-F238E27FC236}">
                  <a16:creationId xmlns:a16="http://schemas.microsoft.com/office/drawing/2014/main" id="{2D115E5A-3060-2241-846B-9D076E4EB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187" y="199233"/>
              <a:ext cx="960211" cy="3741335"/>
              <a:chOff x="858187" y="92831"/>
              <a:chExt cx="960211" cy="3741335"/>
            </a:xfrm>
          </p:grpSpPr>
          <p:sp>
            <p:nvSpPr>
              <p:cNvPr id="55" name="文本框 31">
                <a:extLst>
                  <a:ext uri="{FF2B5EF4-FFF2-40B4-BE49-F238E27FC236}">
                    <a16:creationId xmlns:a16="http://schemas.microsoft.com/office/drawing/2014/main" id="{85B627E8-60E8-254C-95EA-0E4A394DB8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8187" y="92831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5400" b="1" dirty="0">
                    <a:solidFill>
                      <a:schemeClr val="accent5"/>
                    </a:solidFill>
                    <a:latin typeface="华文细黑" panose="020B0503020204020204" pitchFamily="34" charset="-122"/>
                    <a:ea typeface="华文细黑" panose="020B0503020204020204" pitchFamily="34" charset="-122"/>
                  </a:rPr>
                  <a:t>04</a:t>
                </a:r>
                <a:endParaRPr lang="zh-CN" altLang="en-US" sz="5400" b="1" dirty="0">
                  <a:solidFill>
                    <a:schemeClr val="accent5"/>
                  </a:solidFill>
                  <a:latin typeface="华文细黑" panose="020B0503020204020204" pitchFamily="34" charset="-122"/>
                  <a:ea typeface="华文细黑" panose="020B0503020204020204" pitchFamily="34" charset="-122"/>
                </a:endParaRPr>
              </a:p>
            </p:txBody>
          </p:sp>
          <p:grpSp>
            <p:nvGrpSpPr>
              <p:cNvPr id="52" name="组合 68">
                <a:extLst>
                  <a:ext uri="{FF2B5EF4-FFF2-40B4-BE49-F238E27FC236}">
                    <a16:creationId xmlns:a16="http://schemas.microsoft.com/office/drawing/2014/main" id="{0024A50B-5F7E-5344-8570-5FE205D99D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pic>
              <p:nvPicPr>
                <p:cNvPr id="53" name="组合 56">
                  <a:extLst>
                    <a:ext uri="{FF2B5EF4-FFF2-40B4-BE49-F238E27FC236}">
                      <a16:creationId xmlns:a16="http://schemas.microsoft.com/office/drawing/2014/main" id="{A9C78283-CEE6-CA41-B3A2-703729F489F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782" y="122479"/>
                  <a:ext cx="573157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" name="椭圆 64">
                  <a:extLst>
                    <a:ext uri="{FF2B5EF4-FFF2-40B4-BE49-F238E27FC236}">
                      <a16:creationId xmlns:a16="http://schemas.microsoft.com/office/drawing/2014/main" id="{565D53B0-AF21-1B47-9F8D-CF6593A72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69" y="242"/>
                  <a:ext cx="824104" cy="822325"/>
                </a:xfrm>
                <a:prstGeom prst="ellipse">
                  <a:avLst/>
                </a:prstGeom>
                <a:noFill/>
                <a:ln w="15875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40C41D6-6AE8-7740-8C78-28B163934A47}"/>
              </a:ext>
            </a:extLst>
          </p:cNvPr>
          <p:cNvSpPr txBox="1"/>
          <p:nvPr/>
        </p:nvSpPr>
        <p:spPr>
          <a:xfrm>
            <a:off x="759416" y="2911676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Ridge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583273-6488-B743-A2C9-20BD79BDF27F}"/>
              </a:ext>
            </a:extLst>
          </p:cNvPr>
          <p:cNvSpPr txBox="1"/>
          <p:nvPr/>
        </p:nvSpPr>
        <p:spPr>
          <a:xfrm>
            <a:off x="3691139" y="2945287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Lasso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832C21-88E4-D34D-B39B-3AA1AB52B493}"/>
              </a:ext>
            </a:extLst>
          </p:cNvPr>
          <p:cNvSpPr txBox="1"/>
          <p:nvPr/>
        </p:nvSpPr>
        <p:spPr>
          <a:xfrm>
            <a:off x="6603076" y="2911676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1AF2E8-5950-844C-B218-3978735D0BEA}"/>
              </a:ext>
            </a:extLst>
          </p:cNvPr>
          <p:cNvSpPr txBox="1"/>
          <p:nvPr/>
        </p:nvSpPr>
        <p:spPr>
          <a:xfrm>
            <a:off x="9465258" y="2958002"/>
            <a:ext cx="192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63" name="矩形 42">
            <a:extLst>
              <a:ext uri="{FF2B5EF4-FFF2-40B4-BE49-F238E27FC236}">
                <a16:creationId xmlns:a16="http://schemas.microsoft.com/office/drawing/2014/main" id="{A48E58A3-4B7D-B449-A674-D75A5B156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130" y="3513069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Lasso Predict test score’s RMSE RANGE FROM  0.12-0.13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64" name="矩形 42">
            <a:extLst>
              <a:ext uri="{FF2B5EF4-FFF2-40B4-BE49-F238E27FC236}">
                <a16:creationId xmlns:a16="http://schemas.microsoft.com/office/drawing/2014/main" id="{6890396C-3126-D344-87B4-5A5621E88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3556347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Random Forest Predict test score’s RMSE RANGE FROM  0.14-0.15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65" name="矩形 42">
            <a:extLst>
              <a:ext uri="{FF2B5EF4-FFF2-40B4-BE49-F238E27FC236}">
                <a16:creationId xmlns:a16="http://schemas.microsoft.com/office/drawing/2014/main" id="{B11354E6-205D-2D40-91F1-1521ACCC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102" y="3558461"/>
            <a:ext cx="27352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 err="1">
                <a:solidFill>
                  <a:schemeClr val="accent5"/>
                </a:solidFill>
                <a:latin typeface="Arial" panose="020B0604020202020204" pitchFamily="34" charset="0"/>
              </a:rPr>
              <a:t>xgBoost</a:t>
            </a:r>
            <a:r>
              <a:rPr lang="en-US" altLang="zh-CN" sz="1600" dirty="0">
                <a:solidFill>
                  <a:schemeClr val="accent5"/>
                </a:solidFill>
                <a:latin typeface="Arial" panose="020B0604020202020204" pitchFamily="34" charset="0"/>
              </a:rPr>
              <a:t> Predict test score’s RMSE RANGE FROM  0.12-0.13</a:t>
            </a:r>
            <a:endParaRPr lang="zh-CN" altLang="en-US" sz="160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6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Work flow and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5" name="组合 7">
            <a:extLst>
              <a:ext uri="{FF2B5EF4-FFF2-40B4-BE49-F238E27FC236}">
                <a16:creationId xmlns:a16="http://schemas.microsoft.com/office/drawing/2014/main" id="{1455B7E0-1268-BD4C-8E07-119C04ED4B4E}"/>
              </a:ext>
            </a:extLst>
          </p:cNvPr>
          <p:cNvGrpSpPr>
            <a:grpSpLocks/>
          </p:cNvGrpSpPr>
          <p:nvPr/>
        </p:nvGrpSpPr>
        <p:grpSpPr bwMode="auto">
          <a:xfrm>
            <a:off x="506413" y="1668463"/>
            <a:ext cx="2864316" cy="2742172"/>
            <a:chOff x="0" y="0"/>
            <a:chExt cx="1944000" cy="1944000"/>
          </a:xfrm>
        </p:grpSpPr>
        <p:grpSp>
          <p:nvGrpSpPr>
            <p:cNvPr id="6" name="组合 8">
              <a:extLst>
                <a:ext uri="{FF2B5EF4-FFF2-40B4-BE49-F238E27FC236}">
                  <a16:creationId xmlns:a16="http://schemas.microsoft.com/office/drawing/2014/main" id="{A17674C2-960A-CD47-95C1-E3804A542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11" name="椭圆 18">
                <a:extLst>
                  <a:ext uri="{FF2B5EF4-FFF2-40B4-BE49-F238E27FC236}">
                    <a16:creationId xmlns:a16="http://schemas.microsoft.com/office/drawing/2014/main" id="{65E9A5A1-4BF2-2B4B-996F-E9923CDE4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tx2">
                  <a:lumMod val="10000"/>
                  <a:alpha val="70195"/>
                </a:schemeClr>
              </a:solidFill>
              <a:ln w="6350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弧形 19">
                <a:extLst>
                  <a:ext uri="{FF2B5EF4-FFF2-40B4-BE49-F238E27FC236}">
                    <a16:creationId xmlns:a16="http://schemas.microsoft.com/office/drawing/2014/main" id="{B1DDEA9F-E038-EF40-B8FA-44B49C96F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739 w 1944000"/>
                  <a:gd name="T3" fmla="*/ 994516 h 1944000"/>
                  <a:gd name="T4" fmla="*/ 978972 w 1944000"/>
                  <a:gd name="T5" fmla="*/ 1943975 h 1944000"/>
                  <a:gd name="T6" fmla="*/ 684 w 1944000"/>
                  <a:gd name="T7" fmla="*/ 1008453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43739 w 1944000"/>
                  <a:gd name="T15" fmla="*/ 994516 h 1944000"/>
                  <a:gd name="T16" fmla="*/ 978972 w 1944000"/>
                  <a:gd name="T17" fmla="*/ 1943975 h 1944000"/>
                  <a:gd name="T18" fmla="*/ 684 w 1944000"/>
                  <a:gd name="T19" fmla="*/ 1008453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</a:path>
                </a:pathLst>
              </a:custGeom>
              <a:noFill/>
              <a:ln w="66675" cap="rnd" cmpd="sng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7" name="组合 10">
              <a:extLst>
                <a:ext uri="{FF2B5EF4-FFF2-40B4-BE49-F238E27FC236}">
                  <a16:creationId xmlns:a16="http://schemas.microsoft.com/office/drawing/2014/main" id="{FE4218AF-86D5-3F40-BA0A-A3900DC36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235" y="356857"/>
              <a:ext cx="1129235" cy="1557162"/>
              <a:chOff x="-338" y="0"/>
              <a:chExt cx="1129235" cy="1557162"/>
            </a:xfrm>
          </p:grpSpPr>
          <p:sp>
            <p:nvSpPr>
              <p:cNvPr id="8" name="文本框 13">
                <a:extLst>
                  <a:ext uri="{FF2B5EF4-FFF2-40B4-BE49-F238E27FC236}">
                    <a16:creationId xmlns:a16="http://schemas.microsoft.com/office/drawing/2014/main" id="{33A68519-DBFA-6849-ADF1-F5E04E08C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1" y="848948"/>
                <a:ext cx="1002072" cy="708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Step one</a:t>
                </a:r>
                <a:endParaRPr lang="zh-CN" altLang="en-US" sz="20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9" name="直接连接符 16">
                <a:extLst>
                  <a:ext uri="{FF2B5EF4-FFF2-40B4-BE49-F238E27FC236}">
                    <a16:creationId xmlns:a16="http://schemas.microsoft.com/office/drawing/2014/main" id="{1E8F0375-8108-614F-ADFF-794D559AC0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338" y="716790"/>
                <a:ext cx="1129235" cy="0"/>
              </a:xfrm>
              <a:prstGeom prst="line">
                <a:avLst/>
              </a:prstGeom>
              <a:noFill/>
              <a:ln w="22225" cap="rnd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Freeform 311">
                <a:extLst>
                  <a:ext uri="{FF2B5EF4-FFF2-40B4-BE49-F238E27FC236}">
                    <a16:creationId xmlns:a16="http://schemas.microsoft.com/office/drawing/2014/main" id="{62B88029-C4C4-8442-B101-226051F797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982" y="0"/>
                <a:ext cx="612775" cy="527748"/>
              </a:xfrm>
              <a:custGeom>
                <a:avLst/>
                <a:gdLst>
                  <a:gd name="T0" fmla="*/ 169986393 w 94"/>
                  <a:gd name="T1" fmla="*/ 806561829 h 81"/>
                  <a:gd name="T2" fmla="*/ 1954810920 w 94"/>
                  <a:gd name="T3" fmla="*/ 806561829 h 81"/>
                  <a:gd name="T4" fmla="*/ 2124790794 w 94"/>
                  <a:gd name="T5" fmla="*/ 721659555 h 81"/>
                  <a:gd name="T6" fmla="*/ 2147483646 w 94"/>
                  <a:gd name="T7" fmla="*/ 0 h 81"/>
                  <a:gd name="T8" fmla="*/ 2147483646 w 94"/>
                  <a:gd name="T9" fmla="*/ 1400864716 h 81"/>
                  <a:gd name="T10" fmla="*/ 2147483646 w 94"/>
                  <a:gd name="T11" fmla="*/ 2147483646 h 81"/>
                  <a:gd name="T12" fmla="*/ 2124790794 w 94"/>
                  <a:gd name="T13" fmla="*/ 2122524271 h 81"/>
                  <a:gd name="T14" fmla="*/ 1954810920 w 94"/>
                  <a:gd name="T15" fmla="*/ 1995174118 h 81"/>
                  <a:gd name="T16" fmla="*/ 1444858261 w 94"/>
                  <a:gd name="T17" fmla="*/ 1995174118 h 81"/>
                  <a:gd name="T18" fmla="*/ 1699831331 w 94"/>
                  <a:gd name="T19" fmla="*/ 2147483646 h 81"/>
                  <a:gd name="T20" fmla="*/ 1912314322 w 94"/>
                  <a:gd name="T21" fmla="*/ 2147483646 h 81"/>
                  <a:gd name="T22" fmla="*/ 1912314322 w 94"/>
                  <a:gd name="T23" fmla="*/ 2147483646 h 81"/>
                  <a:gd name="T24" fmla="*/ 1827321126 w 94"/>
                  <a:gd name="T25" fmla="*/ 2147483646 h 81"/>
                  <a:gd name="T26" fmla="*/ 892415523 w 94"/>
                  <a:gd name="T27" fmla="*/ 2147483646 h 81"/>
                  <a:gd name="T28" fmla="*/ 467456061 w 94"/>
                  <a:gd name="T29" fmla="*/ 1995174118 h 81"/>
                  <a:gd name="T30" fmla="*/ 169986393 w 94"/>
                  <a:gd name="T31" fmla="*/ 1995174118 h 81"/>
                  <a:gd name="T32" fmla="*/ 169986393 w 94"/>
                  <a:gd name="T33" fmla="*/ 806561829 h 81"/>
                  <a:gd name="T34" fmla="*/ 2147483646 w 94"/>
                  <a:gd name="T35" fmla="*/ 976359862 h 81"/>
                  <a:gd name="T36" fmla="*/ 2147483646 w 94"/>
                  <a:gd name="T37" fmla="*/ 1400864716 h 81"/>
                  <a:gd name="T38" fmla="*/ 2147483646 w 94"/>
                  <a:gd name="T39" fmla="*/ 1867823965 h 81"/>
                  <a:gd name="T40" fmla="*/ 2147483646 w 94"/>
                  <a:gd name="T41" fmla="*/ 2147483646 h 81"/>
                  <a:gd name="T42" fmla="*/ 2147483646 w 94"/>
                  <a:gd name="T43" fmla="*/ 2147483646 h 81"/>
                  <a:gd name="T44" fmla="*/ 2147483646 w 94"/>
                  <a:gd name="T45" fmla="*/ 42447879 h 81"/>
                  <a:gd name="T46" fmla="*/ 2147483646 w 94"/>
                  <a:gd name="T47" fmla="*/ 42447879 h 81"/>
                  <a:gd name="T48" fmla="*/ 2147483646 w 94"/>
                  <a:gd name="T49" fmla="*/ 976359862 h 81"/>
                  <a:gd name="T50" fmla="*/ 1954810920 w 94"/>
                  <a:gd name="T51" fmla="*/ 2080076392 h 81"/>
                  <a:gd name="T52" fmla="*/ 1572348056 w 94"/>
                  <a:gd name="T53" fmla="*/ 2080076392 h 81"/>
                  <a:gd name="T54" fmla="*/ 1699831331 w 94"/>
                  <a:gd name="T55" fmla="*/ 2147483646 h 81"/>
                  <a:gd name="T56" fmla="*/ 1827321126 w 94"/>
                  <a:gd name="T57" fmla="*/ 2147483646 h 81"/>
                  <a:gd name="T58" fmla="*/ 1827321126 w 94"/>
                  <a:gd name="T59" fmla="*/ 2147483646 h 81"/>
                  <a:gd name="T60" fmla="*/ 1954810920 w 94"/>
                  <a:gd name="T61" fmla="*/ 2080076392 h 8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4" h="81">
                    <a:moveTo>
                      <a:pt x="4" y="1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38"/>
                      <a:pt x="0" y="29"/>
                      <a:pt x="4" y="19"/>
                    </a:cubicBezTo>
                    <a:close/>
                    <a:moveTo>
                      <a:pt x="87" y="23"/>
                    </a:moveTo>
                    <a:cubicBezTo>
                      <a:pt x="91" y="25"/>
                      <a:pt x="94" y="29"/>
                      <a:pt x="94" y="33"/>
                    </a:cubicBezTo>
                    <a:cubicBezTo>
                      <a:pt x="94" y="38"/>
                      <a:pt x="91" y="42"/>
                      <a:pt x="87" y="44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3"/>
                      <a:pt x="87" y="23"/>
                      <a:pt x="87" y="23"/>
                    </a:cubicBezTo>
                    <a:close/>
                    <a:moveTo>
                      <a:pt x="46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57"/>
                      <a:pt x="43" y="57"/>
                      <a:pt x="43" y="57"/>
                    </a:cubicBezTo>
                    <a:lnTo>
                      <a:pt x="46" y="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</p:grp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3F5CDD89-77B2-CC46-912E-335C2F174E1C}"/>
              </a:ext>
            </a:extLst>
          </p:cNvPr>
          <p:cNvSpPr txBox="1"/>
          <p:nvPr/>
        </p:nvSpPr>
        <p:spPr>
          <a:xfrm>
            <a:off x="3540186" y="1813324"/>
            <a:ext cx="8145401" cy="273921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      DROP FEATURES------SCORE AROUND 0.13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Dummified</a:t>
            </a:r>
            <a:r>
              <a:rPr lang="en-US" dirty="0"/>
              <a:t> variables ------- 143 features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Ridge and Lasso to check RMSE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MLR to check the P values for each variables-----drop features but keep important features ----model score worse</a:t>
            </a:r>
          </a:p>
        </p:txBody>
      </p:sp>
    </p:spTree>
    <p:extLst>
      <p:ext uri="{BB962C8B-B14F-4D97-AF65-F5344CB8AC3E}">
        <p14:creationId xmlns:p14="http://schemas.microsoft.com/office/powerpoint/2010/main" val="32976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grpSp>
        <p:nvGrpSpPr>
          <p:cNvPr id="5" name="组合 28">
            <a:extLst>
              <a:ext uri="{FF2B5EF4-FFF2-40B4-BE49-F238E27FC236}">
                <a16:creationId xmlns:a16="http://schemas.microsoft.com/office/drawing/2014/main" id="{EC374007-01BB-FC43-B67F-DBF96A1887F6}"/>
              </a:ext>
            </a:extLst>
          </p:cNvPr>
          <p:cNvGrpSpPr>
            <a:grpSpLocks/>
          </p:cNvGrpSpPr>
          <p:nvPr/>
        </p:nvGrpSpPr>
        <p:grpSpPr bwMode="auto">
          <a:xfrm>
            <a:off x="695979" y="1799034"/>
            <a:ext cx="2871974" cy="2706314"/>
            <a:chOff x="0" y="0"/>
            <a:chExt cx="1944000" cy="1944000"/>
          </a:xfrm>
        </p:grpSpPr>
        <p:grpSp>
          <p:nvGrpSpPr>
            <p:cNvPr id="6" name="组合 29">
              <a:extLst>
                <a:ext uri="{FF2B5EF4-FFF2-40B4-BE49-F238E27FC236}">
                  <a16:creationId xmlns:a16="http://schemas.microsoft.com/office/drawing/2014/main" id="{F174A143-3E71-AF4A-9843-C8C8B49C10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grpSp>
            <p:nvGrpSpPr>
              <p:cNvPr id="8" name="组合 31">
                <a:extLst>
                  <a:ext uri="{FF2B5EF4-FFF2-40B4-BE49-F238E27FC236}">
                    <a16:creationId xmlns:a16="http://schemas.microsoft.com/office/drawing/2014/main" id="{1EC9F9F8-6089-7940-BD6E-34E65E846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944000" cy="1944000"/>
                <a:chOff x="0" y="0"/>
                <a:chExt cx="1944000" cy="1944000"/>
              </a:xfrm>
            </p:grpSpPr>
            <p:sp>
              <p:nvSpPr>
                <p:cNvPr id="12" name="椭圆 35">
                  <a:extLst>
                    <a:ext uri="{FF2B5EF4-FFF2-40B4-BE49-F238E27FC236}">
                      <a16:creationId xmlns:a16="http://schemas.microsoft.com/office/drawing/2014/main" id="{8D5B6047-B976-5344-A6F9-0F3E641AEF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prstGeom prst="ellipse">
                  <a:avLst/>
                </a:prstGeom>
                <a:solidFill>
                  <a:schemeClr val="bg1">
                    <a:alpha val="70195"/>
                  </a:schemeClr>
                </a:solidFill>
                <a:ln w="63500">
                  <a:solidFill>
                    <a:schemeClr val="accent6"/>
                  </a:solidFill>
                  <a:round/>
                  <a:headEnd/>
                  <a:tailEnd/>
                </a:ln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弧形 36">
                  <a:extLst>
                    <a:ext uri="{FF2B5EF4-FFF2-40B4-BE49-F238E27FC236}">
                      <a16:creationId xmlns:a16="http://schemas.microsoft.com/office/drawing/2014/main" id="{43700950-BC86-C240-ABE8-4B52D074B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custGeom>
                  <a:avLst/>
                  <a:gdLst>
                    <a:gd name="T0" fmla="*/ 1023982 w 1944000"/>
                    <a:gd name="T1" fmla="*/ 1391 h 1944000"/>
                    <a:gd name="T2" fmla="*/ 1943972 w 1944000"/>
                    <a:gd name="T3" fmla="*/ 964657 h 1944000"/>
                    <a:gd name="T4" fmla="*/ 972000 w 1944000"/>
                    <a:gd name="T5" fmla="*/ 972000 h 1944000"/>
                    <a:gd name="T6" fmla="*/ 1023982 w 1944000"/>
                    <a:gd name="T7" fmla="*/ 1391 h 1944000"/>
                    <a:gd name="T8" fmla="*/ 1023982 w 1944000"/>
                    <a:gd name="T9" fmla="*/ 1391 h 1944000"/>
                    <a:gd name="T10" fmla="*/ 1943972 w 1944000"/>
                    <a:gd name="T11" fmla="*/ 964657 h 194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44000" h="1944000" stroke="0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  <a:lnTo>
                        <a:pt x="972000" y="972000"/>
                      </a:lnTo>
                      <a:lnTo>
                        <a:pt x="1023982" y="1391"/>
                      </a:lnTo>
                      <a:close/>
                    </a:path>
                    <a:path w="1944000" h="1944000" fill="none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</a:path>
                  </a:pathLst>
                </a:custGeom>
                <a:noFill/>
                <a:ln w="66675" cap="rnd" cmpd="sng">
                  <a:solidFill>
                    <a:schemeClr val="accent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组合 32">
                <a:extLst>
                  <a:ext uri="{FF2B5EF4-FFF2-40B4-BE49-F238E27FC236}">
                    <a16:creationId xmlns:a16="http://schemas.microsoft.com/office/drawing/2014/main" id="{B829D4BD-1276-CA4A-82D8-5C2825663F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08" y="1073647"/>
                <a:ext cx="1129901" cy="419565"/>
                <a:chOff x="-665" y="-424"/>
                <a:chExt cx="1129901" cy="419565"/>
              </a:xfrm>
            </p:grpSpPr>
            <p:sp>
              <p:nvSpPr>
                <p:cNvPr id="10" name="文本框 33">
                  <a:extLst>
                    <a:ext uri="{FF2B5EF4-FFF2-40B4-BE49-F238E27FC236}">
                      <a16:creationId xmlns:a16="http://schemas.microsoft.com/office/drawing/2014/main" id="{D0365C89-AD80-714E-8159-CA537EB0E5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391" y="131734"/>
                  <a:ext cx="1002072" cy="287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dirty="0">
                      <a:solidFill>
                        <a:schemeClr val="accent5"/>
                      </a:solidFill>
                      <a:latin typeface="Arial" panose="020B0604020202020204" pitchFamily="34" charset="0"/>
                    </a:rPr>
                    <a:t>Step two</a:t>
                  </a:r>
                  <a:endParaRPr lang="zh-CN" altLang="en-US" sz="2000" dirty="0">
                    <a:solidFill>
                      <a:schemeClr val="accent5"/>
                    </a:solidFill>
                    <a:latin typeface="Arial" panose="020B0604020202020204" pitchFamily="34" charset="0"/>
                  </a:endParaRPr>
                </a:p>
              </p:txBody>
            </p:sp>
            <p:cxnSp>
              <p:nvCxnSpPr>
                <p:cNvPr id="11" name="直接连接符 34">
                  <a:extLst>
                    <a:ext uri="{FF2B5EF4-FFF2-40B4-BE49-F238E27FC236}">
                      <a16:creationId xmlns:a16="http://schemas.microsoft.com/office/drawing/2014/main" id="{5778CB6E-844C-AB45-8D67-99003B7F7F3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-665" y="-424"/>
                  <a:ext cx="1129901" cy="0"/>
                </a:xfrm>
                <a:prstGeom prst="line">
                  <a:avLst/>
                </a:prstGeom>
                <a:noFill/>
                <a:ln w="22225" cap="rnd">
                  <a:solidFill>
                    <a:schemeClr val="accent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7" name="Freeform 253">
              <a:extLst>
                <a:ext uri="{FF2B5EF4-FFF2-40B4-BE49-F238E27FC236}">
                  <a16:creationId xmlns:a16="http://schemas.microsoft.com/office/drawing/2014/main" id="{55D24E2D-6A03-A647-AEC8-7BE94D7E6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269" y="380683"/>
              <a:ext cx="657385" cy="536360"/>
            </a:xfrm>
            <a:custGeom>
              <a:avLst/>
              <a:gdLst>
                <a:gd name="T0" fmla="*/ 2147483646 w 108"/>
                <a:gd name="T1" fmla="*/ 2147483646 h 88"/>
                <a:gd name="T2" fmla="*/ 2147483646 w 108"/>
                <a:gd name="T3" fmla="*/ 1634557100 h 88"/>
                <a:gd name="T4" fmla="*/ 2147483646 w 108"/>
                <a:gd name="T5" fmla="*/ 2147483646 h 88"/>
                <a:gd name="T6" fmla="*/ 2147483646 w 108"/>
                <a:gd name="T7" fmla="*/ 0 h 88"/>
                <a:gd name="T8" fmla="*/ 2147483646 w 108"/>
                <a:gd name="T9" fmla="*/ 1225917825 h 88"/>
                <a:gd name="T10" fmla="*/ 2147483646 w 108"/>
                <a:gd name="T11" fmla="*/ 891576600 h 88"/>
                <a:gd name="T12" fmla="*/ 2147483646 w 108"/>
                <a:gd name="T13" fmla="*/ 2147483646 h 88"/>
                <a:gd name="T14" fmla="*/ 1333809817 w 108"/>
                <a:gd name="T15" fmla="*/ 2147483646 h 88"/>
                <a:gd name="T16" fmla="*/ 703955858 w 108"/>
                <a:gd name="T17" fmla="*/ 2147483646 h 88"/>
                <a:gd name="T18" fmla="*/ 0 w 108"/>
                <a:gd name="T19" fmla="*/ 2043196375 h 88"/>
                <a:gd name="T20" fmla="*/ 889210603 w 108"/>
                <a:gd name="T21" fmla="*/ 1783153200 h 88"/>
                <a:gd name="T22" fmla="*/ 1111510210 w 108"/>
                <a:gd name="T23" fmla="*/ 2117494425 h 88"/>
                <a:gd name="T24" fmla="*/ 1593166461 w 108"/>
                <a:gd name="T25" fmla="*/ 1077321725 h 88"/>
                <a:gd name="T26" fmla="*/ 2147483646 w 108"/>
                <a:gd name="T27" fmla="*/ 1857451250 h 88"/>
                <a:gd name="T28" fmla="*/ 2147483646 w 108"/>
                <a:gd name="T29" fmla="*/ 668682450 h 88"/>
                <a:gd name="T30" fmla="*/ 2147483646 w 108"/>
                <a:gd name="T31" fmla="*/ 408639275 h 88"/>
                <a:gd name="T32" fmla="*/ 2147483646 w 108"/>
                <a:gd name="T33" fmla="*/ 0 h 88"/>
                <a:gd name="T34" fmla="*/ 815108705 w 108"/>
                <a:gd name="T35" fmla="*/ 2147483646 h 88"/>
                <a:gd name="T36" fmla="*/ 1037408312 w 108"/>
                <a:gd name="T37" fmla="*/ 2147483646 h 88"/>
                <a:gd name="T38" fmla="*/ 815108705 w 108"/>
                <a:gd name="T39" fmla="*/ 2147483646 h 88"/>
                <a:gd name="T40" fmla="*/ 370503403 w 108"/>
                <a:gd name="T41" fmla="*/ 2147483646 h 88"/>
                <a:gd name="T42" fmla="*/ 629853960 w 108"/>
                <a:gd name="T43" fmla="*/ 2147483646 h 88"/>
                <a:gd name="T44" fmla="*/ 370503403 w 108"/>
                <a:gd name="T45" fmla="*/ 2147483646 h 88"/>
                <a:gd name="T46" fmla="*/ 1222663057 w 108"/>
                <a:gd name="T47" fmla="*/ 2147483646 h 88"/>
                <a:gd name="T48" fmla="*/ 1482013614 w 108"/>
                <a:gd name="T49" fmla="*/ 2147483646 h 88"/>
                <a:gd name="T50" fmla="*/ 1222663057 w 108"/>
                <a:gd name="T51" fmla="*/ 2147483646 h 88"/>
                <a:gd name="T52" fmla="*/ 1667262272 w 108"/>
                <a:gd name="T53" fmla="*/ 2147483646 h 88"/>
                <a:gd name="T54" fmla="*/ 1889567966 w 108"/>
                <a:gd name="T55" fmla="*/ 2147483646 h 88"/>
                <a:gd name="T56" fmla="*/ 1667262272 w 108"/>
                <a:gd name="T57" fmla="*/ 2147483646 h 88"/>
                <a:gd name="T58" fmla="*/ 2074816624 w 108"/>
                <a:gd name="T59" fmla="*/ 2147483646 h 88"/>
                <a:gd name="T60" fmla="*/ 2147483646 w 108"/>
                <a:gd name="T61" fmla="*/ 2147483646 h 88"/>
                <a:gd name="T62" fmla="*/ 2074816624 w 108"/>
                <a:gd name="T63" fmla="*/ 2147483646 h 88"/>
                <a:gd name="T64" fmla="*/ 2147483646 w 108"/>
                <a:gd name="T65" fmla="*/ 2147483646 h 88"/>
                <a:gd name="T66" fmla="*/ 2147483646 w 108"/>
                <a:gd name="T67" fmla="*/ 2147483646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4135920" y="1799034"/>
            <a:ext cx="694506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 FEATURES BACK -------SCORE IMPROVED TO 0.12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all variables back with minimal feature engineering ------- 250 features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Started to run  Random Forest and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2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4135920" y="1799034"/>
            <a:ext cx="69450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CREATE MORE FEATURES-------SCORE IMPROVED TO 0.118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based on best features----409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Ridge and Lasso performed well on new engineered features but not </a:t>
            </a:r>
            <a:r>
              <a:rPr lang="en-US" sz="2000" dirty="0" err="1"/>
              <a:t>xgboost</a:t>
            </a:r>
            <a:r>
              <a:rPr lang="en-US" sz="2000" dirty="0"/>
              <a:t> and random forest</a:t>
            </a:r>
          </a:p>
          <a:p>
            <a:endParaRPr lang="en-US" dirty="0"/>
          </a:p>
        </p:txBody>
      </p:sp>
      <p:grpSp>
        <p:nvGrpSpPr>
          <p:cNvPr id="14" name="组合 37">
            <a:extLst>
              <a:ext uri="{FF2B5EF4-FFF2-40B4-BE49-F238E27FC236}">
                <a16:creationId xmlns:a16="http://schemas.microsoft.com/office/drawing/2014/main" id="{5B752FA0-6AC3-A44F-997E-2CAF7C79B799}"/>
              </a:ext>
            </a:extLst>
          </p:cNvPr>
          <p:cNvGrpSpPr>
            <a:grpSpLocks/>
          </p:cNvGrpSpPr>
          <p:nvPr/>
        </p:nvGrpSpPr>
        <p:grpSpPr bwMode="auto">
          <a:xfrm>
            <a:off x="734498" y="1811899"/>
            <a:ext cx="2743808" cy="2593672"/>
            <a:chOff x="0" y="0"/>
            <a:chExt cx="1944000" cy="1944000"/>
          </a:xfrm>
        </p:grpSpPr>
        <p:grpSp>
          <p:nvGrpSpPr>
            <p:cNvPr id="15" name="组合 38">
              <a:extLst>
                <a:ext uri="{FF2B5EF4-FFF2-40B4-BE49-F238E27FC236}">
                  <a16:creationId xmlns:a16="http://schemas.microsoft.com/office/drawing/2014/main" id="{858D5631-B37B-5A4F-B556-8F3F6B2F5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22" name="椭圆 43">
                <a:extLst>
                  <a:ext uri="{FF2B5EF4-FFF2-40B4-BE49-F238E27FC236}">
                    <a16:creationId xmlns:a16="http://schemas.microsoft.com/office/drawing/2014/main" id="{62A21DCF-250B-474E-9DE7-2225F9E6A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 w="63500">
                <a:solidFill>
                  <a:schemeClr val="accent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弧形 44">
                <a:extLst>
                  <a:ext uri="{FF2B5EF4-FFF2-40B4-BE49-F238E27FC236}">
                    <a16:creationId xmlns:a16="http://schemas.microsoft.com/office/drawing/2014/main" id="{F069736E-3A2C-B942-AB0C-4AD35DA07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01805 w 1944000"/>
                  <a:gd name="T3" fmla="*/ 688724 h 1944000"/>
                  <a:gd name="T4" fmla="*/ 1556335 w 1944000"/>
                  <a:gd name="T5" fmla="*/ 1748748 h 1944000"/>
                  <a:gd name="T6" fmla="*/ 442087 w 1944000"/>
                  <a:gd name="T7" fmla="*/ 1786849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01805 w 1944000"/>
                  <a:gd name="T15" fmla="*/ 688724 h 1944000"/>
                  <a:gd name="T16" fmla="*/ 1556335 w 1944000"/>
                  <a:gd name="T17" fmla="*/ 1748748 h 1944000"/>
                  <a:gd name="T18" fmla="*/ 442087 w 1944000"/>
                  <a:gd name="T19" fmla="*/ 1786849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</a:path>
                </a:pathLst>
              </a:custGeom>
              <a:noFill/>
              <a:ln w="66675" cap="rnd" cmpd="sng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17" name="组合 39">
              <a:extLst>
                <a:ext uri="{FF2B5EF4-FFF2-40B4-BE49-F238E27FC236}">
                  <a16:creationId xmlns:a16="http://schemas.microsoft.com/office/drawing/2014/main" id="{9C6937A2-0749-A04F-89A5-6C1A62DE3A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908" y="1073647"/>
              <a:ext cx="1129901" cy="432047"/>
              <a:chOff x="-665" y="-424"/>
              <a:chExt cx="1129901" cy="432047"/>
            </a:xfrm>
          </p:grpSpPr>
          <p:sp>
            <p:nvSpPr>
              <p:cNvPr id="20" name="文本框 41">
                <a:extLst>
                  <a:ext uri="{FF2B5EF4-FFF2-40B4-BE49-F238E27FC236}">
                    <a16:creationId xmlns:a16="http://schemas.microsoft.com/office/drawing/2014/main" id="{AD7EBBC2-9B55-EE4A-B7F6-A56BE2285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2998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accent5"/>
                    </a:solidFill>
                    <a:latin typeface="Arial" panose="020B0604020202020204" pitchFamily="34" charset="0"/>
                  </a:rPr>
                  <a:t>Step three</a:t>
                </a:r>
                <a:endParaRPr lang="zh-CN" altLang="en-US" sz="2000" dirty="0">
                  <a:solidFill>
                    <a:schemeClr val="accent5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21" name="直接连接符 42">
                <a:extLst>
                  <a:ext uri="{FF2B5EF4-FFF2-40B4-BE49-F238E27FC236}">
                    <a16:creationId xmlns:a16="http://schemas.microsoft.com/office/drawing/2014/main" id="{1AAC9B08-DA64-D64C-B72D-35C3D7FFD5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665" y="-424"/>
                <a:ext cx="1129901" cy="0"/>
              </a:xfrm>
              <a:prstGeom prst="line">
                <a:avLst/>
              </a:prstGeom>
              <a:noFill/>
              <a:ln w="22225" cap="rnd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" name="Freeform 298">
              <a:extLst>
                <a:ext uri="{FF2B5EF4-FFF2-40B4-BE49-F238E27FC236}">
                  <a16:creationId xmlns:a16="http://schemas.microsoft.com/office/drawing/2014/main" id="{87371C18-9F6F-D347-8A2B-E24D421F5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753" y="442655"/>
              <a:ext cx="624379" cy="517106"/>
            </a:xfrm>
            <a:custGeom>
              <a:avLst/>
              <a:gdLst>
                <a:gd name="T0" fmla="*/ 711951215 w 102"/>
                <a:gd name="T1" fmla="*/ 1221337452 h 85"/>
                <a:gd name="T2" fmla="*/ 337238116 w 102"/>
                <a:gd name="T3" fmla="*/ 1184324830 h 85"/>
                <a:gd name="T4" fmla="*/ 674482354 w 102"/>
                <a:gd name="T5" fmla="*/ 1295356614 h 85"/>
                <a:gd name="T6" fmla="*/ 1049189332 w 102"/>
                <a:gd name="T7" fmla="*/ 1369375775 h 85"/>
                <a:gd name="T8" fmla="*/ 2147483646 w 102"/>
                <a:gd name="T9" fmla="*/ 1887522070 h 85"/>
                <a:gd name="T10" fmla="*/ 2147483646 w 102"/>
                <a:gd name="T11" fmla="*/ 1739477664 h 85"/>
                <a:gd name="T12" fmla="*/ 2147483646 w 102"/>
                <a:gd name="T13" fmla="*/ 2147483646 h 85"/>
                <a:gd name="T14" fmla="*/ 2147483646 w 102"/>
                <a:gd name="T15" fmla="*/ 2147483646 h 85"/>
                <a:gd name="T16" fmla="*/ 112412705 w 102"/>
                <a:gd name="T17" fmla="*/ 2147483646 h 85"/>
                <a:gd name="T18" fmla="*/ 0 w 102"/>
                <a:gd name="T19" fmla="*/ 2146592176 h 85"/>
                <a:gd name="T20" fmla="*/ 0 w 102"/>
                <a:gd name="T21" fmla="*/ 1887522070 h 85"/>
                <a:gd name="T22" fmla="*/ 1161602037 w 102"/>
                <a:gd name="T23" fmla="*/ 1961541232 h 85"/>
                <a:gd name="T24" fmla="*/ 2023440941 w 102"/>
                <a:gd name="T25" fmla="*/ 1665458503 h 85"/>
                <a:gd name="T26" fmla="*/ 1498846275 w 102"/>
                <a:gd name="T27" fmla="*/ 1369375775 h 85"/>
                <a:gd name="T28" fmla="*/ 2147483646 w 102"/>
                <a:gd name="T29" fmla="*/ 1850509448 h 85"/>
                <a:gd name="T30" fmla="*/ 711951215 w 102"/>
                <a:gd name="T31" fmla="*/ 1184324830 h 85"/>
                <a:gd name="T32" fmla="*/ 1161602037 w 102"/>
                <a:gd name="T33" fmla="*/ 1369375775 h 85"/>
                <a:gd name="T34" fmla="*/ 1124133176 w 102"/>
                <a:gd name="T35" fmla="*/ 1591439342 h 85"/>
                <a:gd name="T36" fmla="*/ 187356550 w 102"/>
                <a:gd name="T37" fmla="*/ 1406388397 h 85"/>
                <a:gd name="T38" fmla="*/ 224825411 w 102"/>
                <a:gd name="T39" fmla="*/ 1147318291 h 85"/>
                <a:gd name="T40" fmla="*/ 412181960 w 102"/>
                <a:gd name="T41" fmla="*/ 1110305669 h 85"/>
                <a:gd name="T42" fmla="*/ 1423902431 w 102"/>
                <a:gd name="T43" fmla="*/ 999273885 h 85"/>
                <a:gd name="T44" fmla="*/ 1161602037 w 102"/>
                <a:gd name="T45" fmla="*/ 481133673 h 85"/>
                <a:gd name="T46" fmla="*/ 1124133176 w 102"/>
                <a:gd name="T47" fmla="*/ 518140212 h 85"/>
                <a:gd name="T48" fmla="*/ 1386427448 w 102"/>
                <a:gd name="T49" fmla="*/ 1036286508 h 85"/>
                <a:gd name="T50" fmla="*/ 1423902431 w 102"/>
                <a:gd name="T51" fmla="*/ 999273885 h 85"/>
                <a:gd name="T52" fmla="*/ 1498846275 w 102"/>
                <a:gd name="T53" fmla="*/ 999273885 h 85"/>
                <a:gd name="T54" fmla="*/ 1498846275 w 102"/>
                <a:gd name="T55" fmla="*/ 1184324830 h 85"/>
                <a:gd name="T56" fmla="*/ 1274014743 w 102"/>
                <a:gd name="T57" fmla="*/ 1295356614 h 85"/>
                <a:gd name="T58" fmla="*/ 861832782 w 102"/>
                <a:gd name="T59" fmla="*/ 444121051 h 85"/>
                <a:gd name="T60" fmla="*/ 1086664315 w 102"/>
                <a:gd name="T61" fmla="*/ 333089267 h 85"/>
                <a:gd name="T62" fmla="*/ 1386427448 w 102"/>
                <a:gd name="T63" fmla="*/ 703191157 h 85"/>
                <a:gd name="T64" fmla="*/ 1686196703 w 102"/>
                <a:gd name="T65" fmla="*/ 407114512 h 85"/>
                <a:gd name="T66" fmla="*/ 1611258980 w 102"/>
                <a:gd name="T67" fmla="*/ 703191157 h 85"/>
                <a:gd name="T68" fmla="*/ 1761140547 w 102"/>
                <a:gd name="T69" fmla="*/ 444121051 h 85"/>
                <a:gd name="T70" fmla="*/ 1836084391 w 102"/>
                <a:gd name="T71" fmla="*/ 111031784 h 85"/>
                <a:gd name="T72" fmla="*/ 1611258980 w 102"/>
                <a:gd name="T73" fmla="*/ 370101890 h 85"/>
                <a:gd name="T74" fmla="*/ 1536315136 w 102"/>
                <a:gd name="T75" fmla="*/ 777216402 h 85"/>
                <a:gd name="T76" fmla="*/ 1723671686 w 102"/>
                <a:gd name="T77" fmla="*/ 888242102 h 85"/>
                <a:gd name="T78" fmla="*/ 2098378664 w 102"/>
                <a:gd name="T79" fmla="*/ 111031784 h 85"/>
                <a:gd name="T80" fmla="*/ 1873553253 w 102"/>
                <a:gd name="T81" fmla="*/ 0 h 85"/>
                <a:gd name="T82" fmla="*/ 1761140547 w 102"/>
                <a:gd name="T83" fmla="*/ 111031784 h 8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2" h="85">
                  <a:moveTo>
                    <a:pt x="26" y="36"/>
                  </a:moveTo>
                  <a:cubicBezTo>
                    <a:pt x="25" y="35"/>
                    <a:pt x="22" y="34"/>
                    <a:pt x="19" y="33"/>
                  </a:cubicBezTo>
                  <a:cubicBezTo>
                    <a:pt x="16" y="33"/>
                    <a:pt x="13" y="32"/>
                    <a:pt x="11" y="32"/>
                  </a:cubicBezTo>
                  <a:cubicBezTo>
                    <a:pt x="10" y="32"/>
                    <a:pt x="9" y="32"/>
                    <a:pt x="9" y="32"/>
                  </a:cubicBezTo>
                  <a:cubicBezTo>
                    <a:pt x="9" y="32"/>
                    <a:pt x="10" y="32"/>
                    <a:pt x="11" y="33"/>
                  </a:cubicBezTo>
                  <a:cubicBezTo>
                    <a:pt x="13" y="34"/>
                    <a:pt x="15" y="35"/>
                    <a:pt x="18" y="35"/>
                  </a:cubicBezTo>
                  <a:cubicBezTo>
                    <a:pt x="21" y="36"/>
                    <a:pt x="24" y="37"/>
                    <a:pt x="26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6"/>
                    <a:pt x="26" y="36"/>
                  </a:cubicBezTo>
                  <a:close/>
                  <a:moveTo>
                    <a:pt x="88" y="51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8" y="51"/>
                    <a:pt x="88" y="51"/>
                    <a:pt x="88" y="51"/>
                  </a:cubicBezTo>
                  <a:close/>
                  <a:moveTo>
                    <a:pt x="19" y="32"/>
                  </a:moveTo>
                  <a:cubicBezTo>
                    <a:pt x="23" y="32"/>
                    <a:pt x="25" y="33"/>
                    <a:pt x="27" y="34"/>
                  </a:cubicBezTo>
                  <a:cubicBezTo>
                    <a:pt x="29" y="35"/>
                    <a:pt x="30" y="36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40"/>
                    <a:pt x="30" y="42"/>
                    <a:pt x="30" y="43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5" y="46"/>
                    <a:pt x="7" y="42"/>
                    <a:pt x="5" y="38"/>
                  </a:cubicBezTo>
                  <a:cubicBezTo>
                    <a:pt x="5" y="38"/>
                    <a:pt x="4" y="37"/>
                    <a:pt x="5" y="37"/>
                  </a:cubicBezTo>
                  <a:cubicBezTo>
                    <a:pt x="5" y="35"/>
                    <a:pt x="6" y="33"/>
                    <a:pt x="6" y="31"/>
                  </a:cubicBezTo>
                  <a:cubicBezTo>
                    <a:pt x="6" y="31"/>
                    <a:pt x="6" y="31"/>
                    <a:pt x="7" y="30"/>
                  </a:cubicBezTo>
                  <a:cubicBezTo>
                    <a:pt x="8" y="30"/>
                    <a:pt x="9" y="30"/>
                    <a:pt x="11" y="30"/>
                  </a:cubicBezTo>
                  <a:cubicBezTo>
                    <a:pt x="13" y="30"/>
                    <a:pt x="16" y="31"/>
                    <a:pt x="19" y="32"/>
                  </a:cubicBezTo>
                  <a:close/>
                  <a:moveTo>
                    <a:pt x="38" y="27"/>
                  </a:moveTo>
                  <a:cubicBezTo>
                    <a:pt x="38" y="25"/>
                    <a:pt x="36" y="23"/>
                    <a:pt x="35" y="20"/>
                  </a:cubicBezTo>
                  <a:cubicBezTo>
                    <a:pt x="33" y="17"/>
                    <a:pt x="32" y="15"/>
                    <a:pt x="31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9" y="12"/>
                    <a:pt x="30" y="14"/>
                  </a:cubicBezTo>
                  <a:cubicBezTo>
                    <a:pt x="30" y="16"/>
                    <a:pt x="32" y="18"/>
                    <a:pt x="33" y="21"/>
                  </a:cubicBezTo>
                  <a:cubicBezTo>
                    <a:pt x="35" y="24"/>
                    <a:pt x="36" y="26"/>
                    <a:pt x="37" y="28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28"/>
                    <a:pt x="38" y="27"/>
                  </a:cubicBezTo>
                  <a:close/>
                  <a:moveTo>
                    <a:pt x="37" y="19"/>
                  </a:moveTo>
                  <a:cubicBezTo>
                    <a:pt x="38" y="22"/>
                    <a:pt x="39" y="25"/>
                    <a:pt x="40" y="27"/>
                  </a:cubicBezTo>
                  <a:cubicBezTo>
                    <a:pt x="41" y="29"/>
                    <a:pt x="41" y="30"/>
                    <a:pt x="41" y="31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3"/>
                    <a:pt x="37" y="34"/>
                    <a:pt x="35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0" y="33"/>
                    <a:pt x="21" y="17"/>
                    <a:pt x="22" y="13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4" y="11"/>
                    <a:pt x="26" y="10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30" y="9"/>
                    <a:pt x="31" y="10"/>
                    <a:pt x="32" y="12"/>
                  </a:cubicBezTo>
                  <a:cubicBezTo>
                    <a:pt x="33" y="14"/>
                    <a:pt x="35" y="16"/>
                    <a:pt x="37" y="19"/>
                  </a:cubicBezTo>
                  <a:close/>
                  <a:moveTo>
                    <a:pt x="48" y="4"/>
                  </a:moveTo>
                  <a:cubicBezTo>
                    <a:pt x="47" y="6"/>
                    <a:pt x="46" y="8"/>
                    <a:pt x="45" y="11"/>
                  </a:cubicBezTo>
                  <a:cubicBezTo>
                    <a:pt x="44" y="13"/>
                    <a:pt x="43" y="16"/>
                    <a:pt x="43" y="18"/>
                  </a:cubicBezTo>
                  <a:cubicBezTo>
                    <a:pt x="43" y="19"/>
                    <a:pt x="42" y="19"/>
                    <a:pt x="43" y="19"/>
                  </a:cubicBezTo>
                  <a:cubicBezTo>
                    <a:pt x="43" y="19"/>
                    <a:pt x="43" y="19"/>
                    <a:pt x="44" y="18"/>
                  </a:cubicBezTo>
                  <a:cubicBezTo>
                    <a:pt x="45" y="16"/>
                    <a:pt x="46" y="14"/>
                    <a:pt x="47" y="12"/>
                  </a:cubicBezTo>
                  <a:cubicBezTo>
                    <a:pt x="48" y="9"/>
                    <a:pt x="49" y="7"/>
                    <a:pt x="49" y="5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49" y="3"/>
                    <a:pt x="49" y="3"/>
                    <a:pt x="48" y="4"/>
                  </a:cubicBezTo>
                  <a:close/>
                  <a:moveTo>
                    <a:pt x="43" y="10"/>
                  </a:moveTo>
                  <a:cubicBezTo>
                    <a:pt x="42" y="13"/>
                    <a:pt x="42" y="16"/>
                    <a:pt x="41" y="17"/>
                  </a:cubicBezTo>
                  <a:cubicBezTo>
                    <a:pt x="41" y="19"/>
                    <a:pt x="41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51" y="22"/>
                    <a:pt x="57" y="7"/>
                    <a:pt x="56" y="3"/>
                  </a:cubicBezTo>
                  <a:cubicBezTo>
                    <a:pt x="56" y="3"/>
                    <a:pt x="56" y="3"/>
                    <a:pt x="55" y="2"/>
                  </a:cubicBezTo>
                  <a:cubicBezTo>
                    <a:pt x="54" y="2"/>
                    <a:pt x="52" y="1"/>
                    <a:pt x="50" y="0"/>
                  </a:cubicBezTo>
                  <a:cubicBezTo>
                    <a:pt x="50" y="0"/>
                    <a:pt x="50" y="0"/>
                    <a:pt x="49" y="1"/>
                  </a:cubicBezTo>
                  <a:cubicBezTo>
                    <a:pt x="49" y="1"/>
                    <a:pt x="48" y="2"/>
                    <a:pt x="47" y="3"/>
                  </a:cubicBezTo>
                  <a:cubicBezTo>
                    <a:pt x="46" y="5"/>
                    <a:pt x="45" y="8"/>
                    <a:pt x="43" y="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7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4252A-CEDF-1E49-95A4-C67293710B8B}"/>
              </a:ext>
            </a:extLst>
          </p:cNvPr>
          <p:cNvSpPr txBox="1"/>
          <p:nvPr/>
        </p:nvSpPr>
        <p:spPr>
          <a:xfrm>
            <a:off x="929745" y="1374182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alpha(0,15,10000)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CE317-F429-D341-9594-216FA9E36293}"/>
              </a:ext>
            </a:extLst>
          </p:cNvPr>
          <p:cNvSpPr txBox="1"/>
          <p:nvPr/>
        </p:nvSpPr>
        <p:spPr>
          <a:xfrm>
            <a:off x="6383477" y="1308594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alpha((0.0001, 0.01, 500))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6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929745" y="3647612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383477" y="3862765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Originsl</a:t>
            </a:r>
            <a:r>
              <a:rPr lang="en-US" sz="2000" dirty="0"/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553228" y="1429289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096000" y="1429289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87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How It Helped</a:t>
            </a:r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D9C160C7-426D-FC43-8516-256E027CD3A7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553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Immediate understanding of most variables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What is an irregular lot?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Instinct on which would matter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Lot frontage is not a big deal in residential real estate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Uses of model outside of strictly predicting house price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After seeing weight of certain factors, steer marketing of home in certain direction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7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Where It Didn’t Help</a:t>
            </a:r>
            <a:endParaRPr lang="en-US" dirty="0"/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6A5F4190-B380-084B-9447-7BBEEED14742}"/>
              </a:ext>
            </a:extLst>
          </p:cNvPr>
          <p:cNvSpPr txBox="1">
            <a:spLocks/>
          </p:cNvSpPr>
          <p:nvPr/>
        </p:nvSpPr>
        <p:spPr>
          <a:xfrm>
            <a:off x="553228" y="1396570"/>
            <a:ext cx="7688700" cy="33550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Multicollinearity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 feature may be intuitively important, though it’s value may be contained elsewhere</a:t>
            </a: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-US" sz="2400" dirty="0"/>
              <a:t>House Age had a VIF of 10</a:t>
            </a:r>
          </a:p>
          <a:p>
            <a:pPr marL="1073150" lvl="2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Neighborhoods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Never been to Ames, Iowa, therefore, 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59817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graphicFrame>
        <p:nvGraphicFramePr>
          <p:cNvPr id="6" name="Google Shape;105;p16">
            <a:extLst>
              <a:ext uri="{FF2B5EF4-FFF2-40B4-BE49-F238E27FC236}">
                <a16:creationId xmlns:a16="http://schemas.microsoft.com/office/drawing/2014/main" id="{E40D296A-1EB3-6745-81EF-7172DBBBB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34834"/>
              </p:ext>
            </p:extLst>
          </p:nvPr>
        </p:nvGraphicFramePr>
        <p:xfrm>
          <a:off x="553228" y="1803306"/>
          <a:ext cx="7239000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3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Model</a:t>
                      </a:r>
                      <a:endParaRPr sz="2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/>
                        <a:t>Best Score</a:t>
                      </a:r>
                      <a:endParaRPr sz="2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Stacked Model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0.1169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Lasso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0.1189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Ridge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0.1201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XGB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0.1256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VIF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0.1422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Random Forest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/>
                        <a:t>0.1449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51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723E-C786-444D-B075-20B56C1F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263614"/>
            <a:ext cx="9145943" cy="55616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166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C92D-D243-6E42-ADA2-A3D5F678C993}"/>
              </a:ext>
            </a:extLst>
          </p:cNvPr>
          <p:cNvSpPr txBox="1"/>
          <p:nvPr/>
        </p:nvSpPr>
        <p:spPr>
          <a:xfrm>
            <a:off x="1806498" y="1805116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for homebuyers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42311-01E4-8B47-ACE2-A155281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3857070"/>
            <a:ext cx="641952" cy="6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FF951-161B-DB44-904D-36AC01ED39A7}"/>
              </a:ext>
            </a:extLst>
          </p:cNvPr>
          <p:cNvSpPr txBox="1"/>
          <p:nvPr/>
        </p:nvSpPr>
        <p:spPr>
          <a:xfrm>
            <a:off x="1806497" y="3815026"/>
            <a:ext cx="454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 helping to make informed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B8D39-BCF1-2540-BA9C-F7BAF931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2792608"/>
            <a:ext cx="641952" cy="64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50131E-E0F6-5942-8F2F-805C119282EB}"/>
              </a:ext>
            </a:extLst>
          </p:cNvPr>
          <p:cNvSpPr/>
          <p:nvPr/>
        </p:nvSpPr>
        <p:spPr>
          <a:xfrm>
            <a:off x="1806497" y="2858159"/>
            <a:ext cx="42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Factors can potentially effect house prices in Iowa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13E5E-9DA3-9346-9F40-629079D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52DF4-0AF6-3049-A56E-845896C2C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40" y="1691774"/>
            <a:ext cx="680528" cy="6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6" name="Google Shape;124;p19">
            <a:extLst>
              <a:ext uri="{FF2B5EF4-FFF2-40B4-BE49-F238E27FC236}">
                <a16:creationId xmlns:a16="http://schemas.microsoft.com/office/drawing/2014/main" id="{6D57B426-A06D-B344-902E-1C37F1B90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6" y="1173192"/>
            <a:ext cx="9901987" cy="54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3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AF016-2996-244E-83E0-52AAB381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1126066"/>
            <a:ext cx="9829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Model Overview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429288"/>
            <a:ext cx="7688700" cy="36085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Both Lasso and Random Forest assigned strong weights to Overall Quality and Gross Living Area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Helps to counteract weaknesses of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811148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Methodology - Stacking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281725"/>
            <a:ext cx="8349232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Helps to counteract weaknesses of different models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r>
              <a:rPr lang="en-US" sz="1000" dirty="0"/>
              <a:t>Image Source: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https://medium.com/@rrfd/boosting-bagging-and-stacking-ensemble-methods-with-sklearn-and-mlens-a455c0c982de</a:t>
            </a:r>
            <a:r>
              <a:rPr lang="en-US" sz="1000" dirty="0"/>
              <a:t> </a:t>
            </a:r>
          </a:p>
        </p:txBody>
      </p:sp>
      <p:pic>
        <p:nvPicPr>
          <p:cNvPr id="8" name="Google Shape;143;p22">
            <a:extLst>
              <a:ext uri="{FF2B5EF4-FFF2-40B4-BE49-F238E27FC236}">
                <a16:creationId xmlns:a16="http://schemas.microsoft.com/office/drawing/2014/main" id="{BD05C29C-672A-A44E-A9B2-025EC3417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38" y="3043519"/>
            <a:ext cx="6305132" cy="253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85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Next Steps</a:t>
            </a:r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37E3FF32-A60D-E340-A837-751BBB4A3F26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18122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feature engineering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subtle use of the model to analyze which features are most important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Can be helpful for renovations and brokers preparing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8641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What we wanted to 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6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What factors are important for determining the price?</a:t>
            </a:r>
          </a:p>
          <a:p>
            <a:endParaRPr lang="en-US" sz="2400" dirty="0"/>
          </a:p>
          <a:p>
            <a:r>
              <a:rPr lang="en-US" sz="2400" dirty="0"/>
              <a:t>How well can we predict prices?</a:t>
            </a:r>
          </a:p>
          <a:p>
            <a:endParaRPr lang="en-US" sz="2400" dirty="0"/>
          </a:p>
          <a:p>
            <a:r>
              <a:rPr lang="en-US" sz="2400" dirty="0"/>
              <a:t>Which model is the best suited for the task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4EB6-43D5-A84C-B5DB-4DEC151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Teamwork makes the dream work!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0FD8E-2479-FC4B-AABE-96408EB813EA}"/>
              </a:ext>
            </a:extLst>
          </p:cNvPr>
          <p:cNvSpPr/>
          <p:nvPr/>
        </p:nvSpPr>
        <p:spPr>
          <a:xfrm>
            <a:off x="4368955" y="1363851"/>
            <a:ext cx="3454090" cy="9841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EDA as a team </a:t>
            </a:r>
            <a:r>
              <a:rPr lang="en-US" sz="14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imputation &amp; feature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6484A7-D722-B046-9700-96B37698B33A}"/>
              </a:ext>
            </a:extLst>
          </p:cNvPr>
          <p:cNvSpPr/>
          <p:nvPr/>
        </p:nvSpPr>
        <p:spPr>
          <a:xfrm>
            <a:off x="276875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9A0ED-455A-C949-BAB5-A99B31EE5735}"/>
              </a:ext>
            </a:extLst>
          </p:cNvPr>
          <p:cNvSpPr/>
          <p:nvPr/>
        </p:nvSpPr>
        <p:spPr>
          <a:xfrm>
            <a:off x="5295900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Linear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FC5194-CE7D-644A-85EC-300710C57EE7}"/>
              </a:ext>
            </a:extLst>
          </p:cNvPr>
          <p:cNvSpPr/>
          <p:nvPr/>
        </p:nvSpPr>
        <p:spPr>
          <a:xfrm>
            <a:off x="782304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Tree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36BACE-86B5-C842-BE5A-CB542293A4ED}"/>
              </a:ext>
            </a:extLst>
          </p:cNvPr>
          <p:cNvSpPr/>
          <p:nvPr/>
        </p:nvSpPr>
        <p:spPr>
          <a:xfrm>
            <a:off x="4368955" y="3917995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Tune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DC945-795B-114F-8E06-43EBDB4230DC}"/>
              </a:ext>
            </a:extLst>
          </p:cNvPr>
          <p:cNvSpPr/>
          <p:nvPr/>
        </p:nvSpPr>
        <p:spPr>
          <a:xfrm>
            <a:off x="4368955" y="4980149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Share and compare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BF6A87-A969-B847-AEBC-849C93C1FF92}"/>
              </a:ext>
            </a:extLst>
          </p:cNvPr>
          <p:cNvSpPr/>
          <p:nvPr/>
        </p:nvSpPr>
        <p:spPr>
          <a:xfrm>
            <a:off x="4368955" y="6042303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Recalibrate models based on best features/top models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637BAEF-1DD6-A840-A493-7A1D9EC900E0}"/>
              </a:ext>
            </a:extLst>
          </p:cNvPr>
          <p:cNvSpPr/>
          <p:nvPr/>
        </p:nvSpPr>
        <p:spPr>
          <a:xfrm rot="7817411" flipV="1">
            <a:off x="4079045" y="251848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D693EFB-C8A0-DD47-B03F-01B9D95C2C89}"/>
              </a:ext>
            </a:extLst>
          </p:cNvPr>
          <p:cNvSpPr/>
          <p:nvPr/>
        </p:nvSpPr>
        <p:spPr>
          <a:xfrm rot="3228555" flipV="1">
            <a:off x="7692124" y="2511693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4965AD-72A7-1342-A07D-174AC7251545}"/>
              </a:ext>
            </a:extLst>
          </p:cNvPr>
          <p:cNvSpPr/>
          <p:nvPr/>
        </p:nvSpPr>
        <p:spPr>
          <a:xfrm rot="5400000" flipV="1">
            <a:off x="5818904" y="2535438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348B448-C648-EC48-8DDC-A9DE654AE90A}"/>
              </a:ext>
            </a:extLst>
          </p:cNvPr>
          <p:cNvSpPr/>
          <p:nvPr/>
        </p:nvSpPr>
        <p:spPr>
          <a:xfrm rot="5400000" flipV="1">
            <a:off x="5850941" y="3638989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410C59E-A26D-7D46-8A00-0FF33796A131}"/>
              </a:ext>
            </a:extLst>
          </p:cNvPr>
          <p:cNvSpPr/>
          <p:nvPr/>
        </p:nvSpPr>
        <p:spPr>
          <a:xfrm rot="5400000" flipV="1">
            <a:off x="5817797" y="469382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559562-6DC1-074E-BF85-A1CC30264617}"/>
              </a:ext>
            </a:extLst>
          </p:cNvPr>
          <p:cNvSpPr/>
          <p:nvPr/>
        </p:nvSpPr>
        <p:spPr>
          <a:xfrm rot="5400000" flipV="1">
            <a:off x="5850942" y="5755980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52860D-48A6-C843-8C96-15048BE8DB6D}"/>
              </a:ext>
            </a:extLst>
          </p:cNvPr>
          <p:cNvSpPr/>
          <p:nvPr/>
        </p:nvSpPr>
        <p:spPr>
          <a:xfrm rot="7817411" flipV="1">
            <a:off x="7565284" y="3610104"/>
            <a:ext cx="429487" cy="251316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312262C-8985-AC45-9121-577646CE8537}"/>
              </a:ext>
            </a:extLst>
          </p:cNvPr>
          <p:cNvSpPr/>
          <p:nvPr/>
        </p:nvSpPr>
        <p:spPr>
          <a:xfrm rot="11845230">
            <a:off x="3865825" y="3132668"/>
            <a:ext cx="731520" cy="3281205"/>
          </a:xfrm>
          <a:prstGeom prst="curvedLef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D081714A-B173-0240-A1E4-3D20B4DBFDA1}"/>
              </a:ext>
            </a:extLst>
          </p:cNvPr>
          <p:cNvSpPr/>
          <p:nvPr/>
        </p:nvSpPr>
        <p:spPr>
          <a:xfrm rot="12091914">
            <a:off x="8520191" y="3512924"/>
            <a:ext cx="619415" cy="3294763"/>
          </a:xfrm>
          <a:prstGeom prst="curvedRightArrow">
            <a:avLst>
              <a:gd name="adj1" fmla="val 27124"/>
              <a:gd name="adj2" fmla="val 52981"/>
              <a:gd name="adj3" fmla="val 39161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8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EDA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058304-D689-2043-A657-41C941919F9B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DD0F6-B042-2D4D-9E2C-CC8E36EC1C7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AD380-E3E3-B742-ABED-1F84314DF2BF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D31FF6-D1C9-524D-BB41-4499D803E7F1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E000-5983-F642-BDBB-E07E080F8691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EDA and Imputation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50BBB7-6556-F843-91E0-9C80343EEC38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A5DB5-CE8F-9C47-85BE-A794F9DCD07A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AB181D-C98E-754F-B5B5-E112C57E64C4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5BA2031-04AE-264D-A1F5-006A0317C9B3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DBC9A5-BE77-C24E-B280-5C3FD1E47F73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523415-A893-144E-8A54-8BD342BFC753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B102E4-E01F-7F47-8354-81FBC15C2BB5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160A51-BA40-7B43-B01B-DFA7EE43ADF1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DBDDC0-F12F-B444-B2D9-8FD69EE416CA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1E90C98-24A1-BE42-8DDE-225B5B4526C4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8D96DF5-64DB-F642-8422-42BBFACE3A6D}"/>
              </a:ext>
            </a:extLst>
          </p:cNvPr>
          <p:cNvSpPr/>
          <p:nvPr/>
        </p:nvSpPr>
        <p:spPr>
          <a:xfrm>
            <a:off x="7781813" y="2774478"/>
            <a:ext cx="574344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CFCC67B-436D-3547-8559-FB50EC72B96D}"/>
              </a:ext>
            </a:extLst>
          </p:cNvPr>
          <p:cNvSpPr/>
          <p:nvPr/>
        </p:nvSpPr>
        <p:spPr>
          <a:xfrm>
            <a:off x="8296451" y="3045992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020066-D10F-B14E-A54C-F9FBAF262779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02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6043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823045" y="2604361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05259" y="258380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</p:spTree>
    <p:extLst>
      <p:ext uri="{BB962C8B-B14F-4D97-AF65-F5344CB8AC3E}">
        <p14:creationId xmlns:p14="http://schemas.microsoft.com/office/powerpoint/2010/main" val="8876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CEF9-E857-6C4F-BC98-F6E4EE98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7" y="1363851"/>
            <a:ext cx="8502878" cy="534665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52CEE-7867-8941-B8FA-6A8F134D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43" y="2424733"/>
            <a:ext cx="2717800" cy="32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B253-F5F5-D241-A576-0E90962549EF}"/>
              </a:ext>
            </a:extLst>
          </p:cNvPr>
          <p:cNvSpPr txBox="1"/>
          <p:nvPr/>
        </p:nvSpPr>
        <p:spPr>
          <a:xfrm>
            <a:off x="8889136" y="2007065"/>
            <a:ext cx="314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Correlation with </a:t>
            </a:r>
            <a:r>
              <a:rPr lang="en-US" sz="14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SalePrice</a:t>
            </a:r>
            <a:endParaRPr lang="en-US" sz="14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4B02E-CE7C-3C4E-BA0D-699CB6C4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842" y="5649626"/>
            <a:ext cx="2717799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5FD3-09CE-5B4A-899C-4D30B84E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74182"/>
            <a:ext cx="10133345" cy="447144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1224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842</Words>
  <Application>Microsoft Macintosh PowerPoint</Application>
  <PresentationFormat>Widescreen</PresentationFormat>
  <Paragraphs>270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华文细黑</vt:lpstr>
      <vt:lpstr>Arial</vt:lpstr>
      <vt:lpstr>Calibri</vt:lpstr>
      <vt:lpstr>Century Gothic</vt:lpstr>
      <vt:lpstr>Mesh</vt:lpstr>
      <vt:lpstr>PowerPoint Presentation</vt:lpstr>
      <vt:lpstr>Predicting AMES Housing Prices</vt:lpstr>
      <vt:lpstr>Why care?</vt:lpstr>
      <vt:lpstr>What we wanted to discover</vt:lpstr>
      <vt:lpstr>Teamwork makes the dream work!  </vt:lpstr>
      <vt:lpstr>EDA and feature engineering</vt:lpstr>
      <vt:lpstr>Exploratory Data Analysis</vt:lpstr>
      <vt:lpstr>Correlation Matrix</vt:lpstr>
      <vt:lpstr>Distribution Plots</vt:lpstr>
      <vt:lpstr>Quantile Plots</vt:lpstr>
      <vt:lpstr>Distribution Plots</vt:lpstr>
      <vt:lpstr>Box Plots</vt:lpstr>
      <vt:lpstr>Box Plots</vt:lpstr>
      <vt:lpstr>Box Plots</vt:lpstr>
      <vt:lpstr>Dealing with Missing values</vt:lpstr>
      <vt:lpstr>Missing values</vt:lpstr>
      <vt:lpstr>Feature Selection and engineering</vt:lpstr>
      <vt:lpstr>Features engineering and selection</vt:lpstr>
      <vt:lpstr>Modeling and Tuning</vt:lpstr>
      <vt:lpstr>ML Work flow and tuning</vt:lpstr>
      <vt:lpstr>ML Work flow and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Shehryar Khawaja</dc:creator>
  <cp:lastModifiedBy>Shehryar Khawaja</cp:lastModifiedBy>
  <cp:revision>55</cp:revision>
  <dcterms:created xsi:type="dcterms:W3CDTF">2019-03-04T03:33:48Z</dcterms:created>
  <dcterms:modified xsi:type="dcterms:W3CDTF">2019-03-05T15:47:02Z</dcterms:modified>
</cp:coreProperties>
</file>